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sldIdLst>
    <p:sldId id="257" r:id="rId2"/>
    <p:sldId id="258" r:id="rId3"/>
    <p:sldId id="291" r:id="rId4"/>
    <p:sldId id="261" r:id="rId5"/>
    <p:sldId id="259" r:id="rId6"/>
    <p:sldId id="262" r:id="rId7"/>
    <p:sldId id="260" r:id="rId8"/>
    <p:sldId id="284" r:id="rId9"/>
    <p:sldId id="280" r:id="rId10"/>
    <p:sldId id="263" r:id="rId11"/>
    <p:sldId id="285" r:id="rId12"/>
    <p:sldId id="264" r:id="rId13"/>
    <p:sldId id="277" r:id="rId14"/>
    <p:sldId id="278" r:id="rId15"/>
    <p:sldId id="279" r:id="rId16"/>
    <p:sldId id="272" r:id="rId17"/>
    <p:sldId id="282" r:id="rId18"/>
    <p:sldId id="286" r:id="rId19"/>
    <p:sldId id="265" r:id="rId20"/>
    <p:sldId id="268" r:id="rId21"/>
    <p:sldId id="281" r:id="rId22"/>
    <p:sldId id="290" r:id="rId23"/>
    <p:sldId id="287" r:id="rId24"/>
    <p:sldId id="266" r:id="rId25"/>
    <p:sldId id="269" r:id="rId26"/>
    <p:sldId id="288" r:id="rId27"/>
    <p:sldId id="267" r:id="rId28"/>
    <p:sldId id="276" r:id="rId29"/>
    <p:sldId id="289" r:id="rId3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B5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54126" autoAdjust="0"/>
  </p:normalViewPr>
  <p:slideViewPr>
    <p:cSldViewPr>
      <p:cViewPr varScale="1">
        <p:scale>
          <a:sx n="58" d="100"/>
          <a:sy n="58" d="100"/>
        </p:scale>
        <p:origin x="-12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7806CAE-F494-4830-957F-10DCA1D5EADF}" type="datetimeFigureOut">
              <a:rPr lang="en-US" smtClean="0"/>
              <a:pPr/>
              <a:t>1/26/2012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C1A2F1F-5C43-4B0B-9A6D-BDCB2926AE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en.wikipedia.org/wiki/Template:Citation_needed" TargetMode="External"/><Relationship Id="rId3" Type="http://schemas.openxmlformats.org/officeDocument/2006/relationships/hyperlink" Target="http://en.wikipedia.org/w/index.php?title=Stages_of_Change&amp;action=edit&amp;redlink=1" TargetMode="External"/><Relationship Id="rId7" Type="http://schemas.openxmlformats.org/officeDocument/2006/relationships/hyperlink" Target="http://en.wikipedia.org/wiki/Wikipedia:Identifying_reliable_sources"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en.wikipedia.org/wiki/Wikipedia:Verifiability" TargetMode="External"/><Relationship Id="rId5" Type="http://schemas.openxmlformats.org/officeDocument/2006/relationships/hyperlink" Target="http://en.wikipedia.org/wiki/Wikipedia:Citing_sources" TargetMode="External"/><Relationship Id="rId4" Type="http://schemas.openxmlformats.org/officeDocument/2006/relationships/hyperlink" Target="http://en.wikipedia.org/w/index.php?title=Transtheoretical_model&amp;action=edit&amp;section=4" TargetMode="External"/><Relationship Id="rId9" Type="http://schemas.openxmlformats.org/officeDocument/2006/relationships/hyperlink" Target="http://en.wikipedia.org/wiki/Wikipedia:Verifiability#Burden_of_evidenc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Having students engaged</a:t>
            </a:r>
            <a:r>
              <a:rPr lang="en-US" baseline="0" dirty="0" smtClean="0"/>
              <a:t> in discussion is an increasingly important and common aspect of the classroom…in diverse disciplines…even law, math, physics…</a:t>
            </a:r>
          </a:p>
          <a:p>
            <a:r>
              <a:rPr lang="en-US" baseline="0" dirty="0" smtClean="0"/>
              <a:t>This means instructors have to identify strategies to encourage and evaluate effectively.</a:t>
            </a:r>
          </a:p>
          <a:p>
            <a:r>
              <a:rPr lang="en-US" baseline="0" dirty="0" smtClean="0"/>
              <a:t>But, also, go beyond that…how do we work with students to develop their own voice and take responsibility for this?</a:t>
            </a:r>
          </a:p>
          <a:p>
            <a:endParaRPr lang="en-US" baseline="0" dirty="0" smtClean="0"/>
          </a:p>
          <a:p>
            <a:r>
              <a:rPr lang="en-US" baseline="0" dirty="0" smtClean="0"/>
              <a:t>Today: Present tool.  Present process.</a:t>
            </a:r>
          </a:p>
          <a:p>
            <a:endParaRPr lang="en-US" baseline="0" dirty="0" smtClean="0"/>
          </a:p>
          <a:p>
            <a:r>
              <a:rPr lang="en-US" baseline="0" dirty="0" smtClean="0"/>
              <a:t>Thanks </a:t>
            </a:r>
            <a:r>
              <a:rPr lang="en-US" baseline="0" dirty="0" smtClean="0"/>
              <a:t>for letting </a:t>
            </a:r>
            <a:r>
              <a:rPr lang="en-US" baseline="0" dirty="0" smtClean="0"/>
              <a:t>us share </a:t>
            </a:r>
            <a:r>
              <a:rPr lang="en-US" baseline="0" dirty="0" smtClean="0"/>
              <a:t>what </a:t>
            </a:r>
            <a:r>
              <a:rPr lang="en-US" baseline="0" dirty="0" smtClean="0"/>
              <a:t>we’ve </a:t>
            </a:r>
            <a:r>
              <a:rPr lang="en-US" baseline="0" dirty="0" smtClean="0"/>
              <a:t>been working on in this arena.</a:t>
            </a:r>
          </a:p>
        </p:txBody>
      </p:sp>
      <p:sp>
        <p:nvSpPr>
          <p:cNvPr id="4" name="Slide Number Placeholder 3"/>
          <p:cNvSpPr>
            <a:spLocks noGrp="1"/>
          </p:cNvSpPr>
          <p:nvPr>
            <p:ph type="sldNum" sz="quarter" idx="10"/>
          </p:nvPr>
        </p:nvSpPr>
        <p:spPr/>
        <p:txBody>
          <a:bodyPr/>
          <a:lstStyle/>
          <a:p>
            <a:fld id="{CC1A2F1F-5C43-4B0B-9A6D-BDCB2926AEF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Consider</a:t>
            </a:r>
            <a:r>
              <a:rPr lang="en-US" baseline="0" dirty="0" smtClean="0"/>
              <a:t> weekly “grade” for journal so students receive immediate feedback.</a:t>
            </a:r>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Pay particular attention to:</a:t>
            </a:r>
          </a:p>
          <a:p>
            <a:r>
              <a:rPr lang="en-US" dirty="0" smtClean="0"/>
              <a:t>Times you have drifted from goals and how you got back on track.</a:t>
            </a:r>
          </a:p>
          <a:p>
            <a:r>
              <a:rPr lang="en-US" dirty="0" smtClean="0"/>
              <a:t>Solutions to the aspects that have impeded progress.</a:t>
            </a:r>
          </a:p>
        </p:txBody>
      </p:sp>
      <p:sp>
        <p:nvSpPr>
          <p:cNvPr id="4" name="Slide Number Placeholder 3"/>
          <p:cNvSpPr>
            <a:spLocks noGrp="1"/>
          </p:cNvSpPr>
          <p:nvPr>
            <p:ph type="sldNum" sz="quarter" idx="10"/>
          </p:nvPr>
        </p:nvSpPr>
        <p:spPr/>
        <p:txBody>
          <a:bodyPr/>
          <a:lstStyle/>
          <a:p>
            <a:fld id="{CC1A2F1F-5C43-4B0B-9A6D-BDCB2926AEFF}"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1A2F1F-5C43-4B0B-9A6D-BDCB2926AEFF}" type="slidenum">
              <a:rPr lang="en-US" smtClean="0"/>
              <a:pPr/>
              <a:t>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25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smtClean="0">
                <a:hlinkClick r:id="rId3"/>
              </a:rPr>
              <a:t>Stages of Change</a:t>
            </a:r>
            <a:r>
              <a:rPr lang="en-US" dirty="0" smtClean="0"/>
              <a:t> from the </a:t>
            </a:r>
            <a:r>
              <a:rPr lang="en-US" dirty="0" err="1" smtClean="0"/>
              <a:t>Transtheoretical</a:t>
            </a:r>
            <a:r>
              <a:rPr lang="en-US" dirty="0" smtClean="0"/>
              <a:t> Model.</a:t>
            </a:r>
          </a:p>
          <a:p>
            <a:r>
              <a:rPr lang="en-US" dirty="0" smtClean="0"/>
              <a:t>In the </a:t>
            </a:r>
            <a:r>
              <a:rPr lang="en-US" dirty="0" err="1" smtClean="0"/>
              <a:t>Transtheoretical</a:t>
            </a:r>
            <a:r>
              <a:rPr lang="en-US" dirty="0" smtClean="0"/>
              <a:t> Model, change is a "process involving progress through a series of stages":[25]</a:t>
            </a:r>
          </a:p>
          <a:p>
            <a:pPr lvl="0"/>
            <a:r>
              <a:rPr lang="en-US" dirty="0" err="1" smtClean="0"/>
              <a:t>Precontemplation</a:t>
            </a:r>
            <a:r>
              <a:rPr lang="en-US" dirty="0" smtClean="0"/>
              <a:t> –(Not Ready) "People are not intending to take action in the foreseeable future, and can be unaware that their </a:t>
            </a:r>
            <a:r>
              <a:rPr lang="en-US" dirty="0" err="1" smtClean="0"/>
              <a:t>behaviour</a:t>
            </a:r>
            <a:r>
              <a:rPr lang="en-US" dirty="0" smtClean="0"/>
              <a:t> is problematic"</a:t>
            </a:r>
          </a:p>
          <a:p>
            <a:pPr lvl="0"/>
            <a:r>
              <a:rPr lang="en-US" dirty="0" smtClean="0"/>
              <a:t>Contemplation –(Getting Ready) "People are beginning to recognize that their </a:t>
            </a:r>
            <a:r>
              <a:rPr lang="en-US" dirty="0" err="1" smtClean="0"/>
              <a:t>behaviour</a:t>
            </a:r>
            <a:r>
              <a:rPr lang="en-US" dirty="0" smtClean="0"/>
              <a:t> is problematic, and start to look at the pros and cons of their continued actions"</a:t>
            </a:r>
          </a:p>
          <a:p>
            <a:pPr lvl="0"/>
            <a:r>
              <a:rPr lang="en-US" dirty="0" smtClean="0"/>
              <a:t>Preparation –(Ready) "People are intending to take action in the immediate future, and may begin taking small steps towards </a:t>
            </a:r>
            <a:r>
              <a:rPr lang="en-US" dirty="0" err="1" smtClean="0"/>
              <a:t>behaviour</a:t>
            </a:r>
            <a:r>
              <a:rPr lang="en-US" dirty="0" smtClean="0"/>
              <a:t> change"[</a:t>
            </a:r>
            <a:r>
              <a:rPr lang="en-US" dirty="0" err="1" smtClean="0"/>
              <a:t>nb</a:t>
            </a:r>
            <a:r>
              <a:rPr lang="en-US" dirty="0" smtClean="0"/>
              <a:t> 1]</a:t>
            </a:r>
          </a:p>
          <a:p>
            <a:pPr lvl="0"/>
            <a:r>
              <a:rPr lang="en-US" dirty="0" smtClean="0"/>
              <a:t>Action – "People have made specific overt modifications in modifying their problem </a:t>
            </a:r>
            <a:r>
              <a:rPr lang="en-US" dirty="0" err="1" smtClean="0"/>
              <a:t>behaviour</a:t>
            </a:r>
            <a:r>
              <a:rPr lang="en-US" dirty="0" smtClean="0"/>
              <a:t> or acquiring new healthy </a:t>
            </a:r>
            <a:r>
              <a:rPr lang="en-US" dirty="0" err="1" smtClean="0"/>
              <a:t>behaviours</a:t>
            </a:r>
            <a:r>
              <a:rPr lang="en-US" dirty="0" smtClean="0"/>
              <a:t>"</a:t>
            </a:r>
          </a:p>
          <a:p>
            <a:pPr lvl="0"/>
            <a:r>
              <a:rPr lang="en-US" dirty="0" smtClean="0"/>
              <a:t>Maintenance – "People have been able to sustain action for awhile and are working to prevent relapse"</a:t>
            </a:r>
          </a:p>
          <a:p>
            <a:pPr lvl="0"/>
            <a:r>
              <a:rPr lang="en-US" dirty="0" smtClean="0"/>
              <a:t>Termination – "Individuals have zero temptation and they are sure they will not return to their old unhealthy habit as a way of coping"[</a:t>
            </a:r>
            <a:r>
              <a:rPr lang="en-US" dirty="0" err="1" smtClean="0"/>
              <a:t>nb</a:t>
            </a:r>
            <a:r>
              <a:rPr lang="en-US" dirty="0" smtClean="0"/>
              <a:t> 2]</a:t>
            </a:r>
          </a:p>
          <a:p>
            <a:r>
              <a:rPr lang="en-US" dirty="0" smtClean="0"/>
              <a:t>In addition, the researchers conceptualized "relapse" (recycling) which is not a stage in itself but rather the "return from action or maintenance to an earlier stage."[25][</a:t>
            </a:r>
            <a:r>
              <a:rPr lang="en-US" dirty="0" err="1" smtClean="0"/>
              <a:t>nb</a:t>
            </a:r>
            <a:r>
              <a:rPr lang="en-US" dirty="0" smtClean="0"/>
              <a:t> 3]</a:t>
            </a:r>
          </a:p>
          <a:p>
            <a:r>
              <a:rPr lang="en-US" dirty="0" smtClean="0"/>
              <a:t>[</a:t>
            </a:r>
            <a:r>
              <a:rPr lang="en-US" dirty="0" smtClean="0">
                <a:hlinkClick r:id="rId4"/>
              </a:rPr>
              <a:t>edit</a:t>
            </a:r>
            <a:r>
              <a:rPr lang="en-US" dirty="0" smtClean="0"/>
              <a:t>]</a:t>
            </a:r>
          </a:p>
          <a:p>
            <a:r>
              <a:rPr lang="en-US" b="1" dirty="0" smtClean="0"/>
              <a:t>Stage details</a:t>
            </a:r>
            <a:endParaRPr lang="en-US" dirty="0" smtClean="0"/>
          </a:p>
          <a:p>
            <a:r>
              <a:rPr lang="en-US" dirty="0" smtClean="0"/>
              <a:t>This section </a:t>
            </a:r>
            <a:r>
              <a:rPr lang="en-US" b="1" dirty="0" smtClean="0"/>
              <a:t>does not </a:t>
            </a:r>
            <a:r>
              <a:rPr lang="en-US" b="1" dirty="0" smtClean="0">
                <a:hlinkClick r:id="rId5"/>
              </a:rPr>
              <a:t>cite</a:t>
            </a:r>
            <a:r>
              <a:rPr lang="en-US" b="1" dirty="0" smtClean="0"/>
              <a:t> any </a:t>
            </a:r>
            <a:r>
              <a:rPr lang="en-US" b="1" dirty="0" smtClean="0">
                <a:hlinkClick r:id="rId6"/>
              </a:rPr>
              <a:t>references or sources</a:t>
            </a:r>
            <a:r>
              <a:rPr lang="en-US" dirty="0" smtClean="0"/>
              <a:t>. Please help improve this section by adding citations to </a:t>
            </a:r>
            <a:r>
              <a:rPr lang="en-US" dirty="0" smtClean="0">
                <a:hlinkClick r:id="rId7"/>
              </a:rPr>
              <a:t>reliable sources</a:t>
            </a:r>
            <a:r>
              <a:rPr lang="en-US" dirty="0" smtClean="0"/>
              <a:t>. </a:t>
            </a:r>
            <a:r>
              <a:rPr lang="en-US" dirty="0" err="1" smtClean="0"/>
              <a:t>Unsourced</a:t>
            </a:r>
            <a:r>
              <a:rPr lang="en-US" dirty="0" smtClean="0"/>
              <a:t> material may be </a:t>
            </a:r>
            <a:r>
              <a:rPr lang="en-US" dirty="0" smtClean="0">
                <a:hlinkClick r:id="rId8"/>
              </a:rPr>
              <a:t>challenged</a:t>
            </a:r>
            <a:r>
              <a:rPr lang="en-US" dirty="0" smtClean="0"/>
              <a:t> and </a:t>
            </a:r>
            <a:r>
              <a:rPr lang="en-US" dirty="0" smtClean="0">
                <a:hlinkClick r:id="rId9"/>
              </a:rPr>
              <a:t>removed</a:t>
            </a:r>
            <a:r>
              <a:rPr lang="en-US" dirty="0" smtClean="0"/>
              <a:t>. </a:t>
            </a:r>
            <a:r>
              <a:rPr lang="en-US" i="1" dirty="0" smtClean="0"/>
              <a:t>(February 2011)</a:t>
            </a:r>
            <a:endParaRPr lang="en-US" dirty="0" smtClean="0"/>
          </a:p>
          <a:p>
            <a:r>
              <a:rPr lang="en-US" b="1" dirty="0" smtClean="0"/>
              <a:t>Stage 1: </a:t>
            </a:r>
            <a:r>
              <a:rPr lang="en-US" b="1" dirty="0" err="1" smtClean="0"/>
              <a:t>Precontemplation</a:t>
            </a:r>
            <a:r>
              <a:rPr lang="en-US" b="1" dirty="0" smtClean="0"/>
              <a:t> (Not Ready)</a:t>
            </a:r>
            <a:r>
              <a:rPr lang="en-US" dirty="0" smtClean="0"/>
              <a:t> People at this stage do not intend to start the healthy behavior in the near future (within 6 months), and may be unaware of the need to change. People here learn more about healthy behavior: they are encouraged to think about the Pros of changing their behavior and to feel emotions about the effects of their negative behavior on others.</a:t>
            </a:r>
          </a:p>
          <a:p>
            <a:r>
              <a:rPr lang="en-US" dirty="0" err="1" smtClean="0"/>
              <a:t>Precontemplators</a:t>
            </a:r>
            <a:r>
              <a:rPr lang="en-US" dirty="0" smtClean="0"/>
              <a:t> typically underestimate the pros of changing, overestimate the cons, and often are not aware of making such mistakes. These individuals are encouraged to become more mindful of their decision making and more conscious of the multiple benefits of changing an unhealthy behavior.</a:t>
            </a:r>
          </a:p>
          <a:p>
            <a:r>
              <a:rPr lang="en-US" b="1" dirty="0" smtClean="0"/>
              <a:t>Stage 2: Contemplation (Getting Ready)</a:t>
            </a:r>
            <a:r>
              <a:rPr lang="en-US" dirty="0" smtClean="0"/>
              <a:t> At this stage, participants are intending to start the healthy behavior within the next 6 months. While they are usually now more aware of the pros of changing, their cons are about equal to their Pros. This ambivalence about changing can cause them to keep putting off taking action.</a:t>
            </a:r>
          </a:p>
          <a:p>
            <a:r>
              <a:rPr lang="en-US" dirty="0" smtClean="0"/>
              <a:t>People here learn about the kind of person they could be if they changed their behavior and learn more from people who behave in healthy ways. They're encouraged to work at reducing the cons of changing their behavior.</a:t>
            </a:r>
          </a:p>
          <a:p>
            <a:r>
              <a:rPr lang="en-US" b="1" dirty="0" smtClean="0"/>
              <a:t>Stage 3: Preparation (Ready)</a:t>
            </a:r>
            <a:r>
              <a:rPr lang="en-US" dirty="0" smtClean="0"/>
              <a:t> People at this stage are ready to start taking action within the next 30 days. They take small steps that they believe can help them make the healthy behavior a part of their lives. For example, they tell their friends and family that they want to change their behavior.</a:t>
            </a:r>
          </a:p>
          <a:p>
            <a:r>
              <a:rPr lang="en-US" dirty="0" smtClean="0"/>
              <a:t>People in this stage are encouraged to seek support from friends they trust, tell people about their plan to change the way they act, and think about how they would feel if they behaved in a healthier way. Their number one concern is: when they act, will they fail? They learn that the better prepared they are the more likely they are to keep progressing.</a:t>
            </a:r>
          </a:p>
          <a:p>
            <a:r>
              <a:rPr lang="en-US" b="1" dirty="0" smtClean="0"/>
              <a:t>Stage 4: Action</a:t>
            </a:r>
            <a:r>
              <a:rPr lang="en-US" dirty="0" smtClean="0"/>
              <a:t> People at this stage have changed their behavior within the last 6 months, and need to work hard to keep moving ahead. These participants need to learn how to strengthen their commitments to change and to fight urges to slip back.</a:t>
            </a:r>
          </a:p>
          <a:p>
            <a:r>
              <a:rPr lang="en-US" dirty="0" smtClean="0"/>
              <a:t>People in this stage are taught techniques for keeping up their commitments such as substituting activities related to the unhealthy behavior with positive ones, rewarding themselves for taking steps toward changing, and avoiding people and situations that tempt them to behave in unhealthy ways.</a:t>
            </a:r>
          </a:p>
          <a:p>
            <a:r>
              <a:rPr lang="en-US" b="1" dirty="0" smtClean="0"/>
              <a:t>Stage 5: Maintenance</a:t>
            </a:r>
            <a:r>
              <a:rPr lang="en-US" dirty="0" smtClean="0"/>
              <a:t> People at this stage changed their behavior more than 6 months ago. It is important for people in this stage to be aware of situations that may tempt them to slip back into doing the unhealthy behavior—particularly stressful situations.</a:t>
            </a:r>
          </a:p>
          <a:p>
            <a:r>
              <a:rPr lang="en-US" dirty="0" smtClean="0"/>
              <a:t>It is recommended that people in this stage seek support from and talk with people whom they trust, spend time with people who behave in healthy ways, and remember to engage in alternative activities to cope with stress instead of relying on unhealthy behavior.</a:t>
            </a:r>
          </a:p>
          <a:p>
            <a:r>
              <a:rPr lang="en-US" dirty="0" smtClean="0"/>
              <a:t> </a:t>
            </a:r>
          </a:p>
          <a:p>
            <a:r>
              <a:rPr lang="en-US" dirty="0" smtClean="0"/>
              <a:t>We will divide the semester into time frames and assess progress at each one of these junctures.  The objective is to determine if there are natural times during the semester when participation drops and progress toward the goals is halted or at least slowed. </a:t>
            </a:r>
          </a:p>
          <a:p>
            <a:r>
              <a:rPr lang="en-US" dirty="0" smtClean="0"/>
              <a:t>The hypothesis is that readiness for change/learning within the assessed domains  changes during the course of the semester. In fact a general trend toward progress or stagnation may become apparent during the respective time frames of the semester. </a:t>
            </a:r>
          </a:p>
          <a:p>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solidFill>
                  <a:srgbClr val="C00000"/>
                </a:solidFill>
              </a:rPr>
              <a:t>Ignatian</a:t>
            </a:r>
            <a:r>
              <a:rPr lang="en-US" dirty="0" smtClean="0">
                <a:solidFill>
                  <a:srgbClr val="C00000"/>
                </a:solidFill>
              </a:rPr>
              <a:t> Pedagogy and Transformative Education</a:t>
            </a:r>
            <a:endParaRPr lang="en-US" dirty="0" smtClean="0">
              <a:latin typeface="Calibri" pitchFamily="34" charset="0"/>
            </a:endParaRPr>
          </a:p>
          <a:p>
            <a:r>
              <a:rPr lang="en-US" dirty="0" smtClean="0">
                <a:latin typeface="Calibri" pitchFamily="34" charset="0"/>
              </a:rPr>
              <a:t>A Jesuit education seeks to address the desire for a wholeness and peace in the contemporary world.  Our kind of education seeks to stir and meet these desires in our students and faculty.</a:t>
            </a:r>
          </a:p>
          <a:p>
            <a:endParaRPr lang="en-US" dirty="0" smtClean="0">
              <a:latin typeface="Calibri" pitchFamily="34" charset="0"/>
            </a:endParaRPr>
          </a:p>
          <a:p>
            <a:r>
              <a:rPr lang="en-US" dirty="0" smtClean="0">
                <a:latin typeface="Calibri" pitchFamily="34" charset="0"/>
              </a:rPr>
              <a:t>5 “Hungers” we identify and choose to foster in our students:</a:t>
            </a:r>
          </a:p>
          <a:p>
            <a:r>
              <a:rPr lang="en-US" dirty="0" smtClean="0">
                <a:latin typeface="Calibri" pitchFamily="34" charset="0"/>
              </a:rPr>
              <a:t>	</a:t>
            </a:r>
          </a:p>
          <a:p>
            <a:r>
              <a:rPr lang="en-US" i="1" dirty="0" smtClean="0">
                <a:latin typeface="Calibri" pitchFamily="34" charset="0"/>
              </a:rPr>
              <a:t>	</a:t>
            </a:r>
            <a:r>
              <a:rPr lang="en-US" b="1" i="1" dirty="0" smtClean="0">
                <a:solidFill>
                  <a:srgbClr val="C00000"/>
                </a:solidFill>
                <a:latin typeface="Calibri" pitchFamily="34" charset="0"/>
              </a:rPr>
              <a:t>Integrated Knowledge</a:t>
            </a:r>
          </a:p>
          <a:p>
            <a:r>
              <a:rPr lang="en-US" b="1" i="1" dirty="0" smtClean="0">
                <a:solidFill>
                  <a:srgbClr val="C00000"/>
                </a:solidFill>
                <a:latin typeface="Calibri" pitchFamily="34" charset="0"/>
              </a:rPr>
              <a:t>	A Moral Compass</a:t>
            </a:r>
          </a:p>
          <a:p>
            <a:r>
              <a:rPr lang="en-US" b="1" i="1" dirty="0" smtClean="0">
                <a:solidFill>
                  <a:srgbClr val="C00000"/>
                </a:solidFill>
                <a:latin typeface="Calibri" pitchFamily="34" charset="0"/>
              </a:rPr>
              <a:t>	Civic Participation</a:t>
            </a:r>
          </a:p>
          <a:p>
            <a:r>
              <a:rPr lang="en-US" b="1" i="1" dirty="0" smtClean="0">
                <a:solidFill>
                  <a:srgbClr val="C00000"/>
                </a:solidFill>
                <a:latin typeface="Calibri" pitchFamily="34" charset="0"/>
              </a:rPr>
              <a:t>	A Global Paradigm</a:t>
            </a:r>
          </a:p>
          <a:p>
            <a:r>
              <a:rPr lang="en-US" b="1" i="1" dirty="0" smtClean="0">
                <a:solidFill>
                  <a:srgbClr val="C00000"/>
                </a:solidFill>
                <a:latin typeface="Calibri" pitchFamily="34" charset="0"/>
              </a:rPr>
              <a:t>	An Adult Spirituality</a:t>
            </a:r>
          </a:p>
          <a:p>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we know a good idea, but how do we do it?</a:t>
            </a:r>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scholars advise</a:t>
            </a:r>
            <a:r>
              <a:rPr lang="en-US" baseline="0" dirty="0" smtClean="0"/>
              <a:t> against…many struggle with assessing class participation and students struggle to accept those assessments.</a:t>
            </a:r>
          </a:p>
          <a:p>
            <a:endParaRPr lang="en-US" baseline="0" dirty="0" smtClean="0"/>
          </a:p>
          <a:p>
            <a:r>
              <a:rPr lang="en-US" baseline="0" dirty="0" smtClean="0"/>
              <a:t>Cannot expect a “shy” student to engage as do more “talkative” students do</a:t>
            </a:r>
          </a:p>
          <a:p>
            <a:endParaRPr lang="en-US" baseline="0" dirty="0" smtClean="0"/>
          </a:p>
          <a:p>
            <a:r>
              <a:rPr lang="en-US" baseline="0" dirty="0" smtClean="0"/>
              <a:t>In many ways, these criteria are important for good teaching and transformative education.</a:t>
            </a:r>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possibilities, but how</a:t>
            </a:r>
            <a:r>
              <a:rPr lang="en-US" baseline="0" dirty="0" smtClean="0"/>
              <a:t> incorporate student reflection?</a:t>
            </a:r>
            <a:endParaRPr lang="en-US" dirty="0" smtClean="0"/>
          </a:p>
          <a:p>
            <a:endParaRPr lang="en-US" dirty="0" smtClean="0"/>
          </a:p>
          <a:p>
            <a:r>
              <a:rPr lang="en-US" dirty="0" smtClean="0"/>
              <a:t>Considering important</a:t>
            </a:r>
            <a:r>
              <a:rPr lang="en-US" baseline="0" dirty="0" smtClean="0"/>
              <a:t> and possible, but </a:t>
            </a:r>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propose this process that is full of reflection.</a:t>
            </a:r>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 out tool…but, this is more for example than anything…attempts</a:t>
            </a:r>
            <a:r>
              <a:rPr lang="en-US" baseline="0" dirty="0" smtClean="0"/>
              <a:t> to capture domains.</a:t>
            </a:r>
          </a:p>
          <a:p>
            <a:endParaRPr lang="en-US" baseline="0" dirty="0" smtClean="0"/>
          </a:p>
          <a:p>
            <a:r>
              <a:rPr lang="en-US" baseline="0" dirty="0" smtClean="0"/>
              <a:t>May adapt.</a:t>
            </a:r>
          </a:p>
          <a:p>
            <a:endParaRPr lang="en-US" baseline="0" dirty="0" smtClean="0"/>
          </a:p>
          <a:p>
            <a:r>
              <a:rPr lang="en-US" baseline="0" dirty="0" smtClean="0"/>
              <a:t>May use </a:t>
            </a:r>
            <a:r>
              <a:rPr lang="en-US" baseline="0" dirty="0" err="1" smtClean="0"/>
              <a:t>lickert</a:t>
            </a:r>
            <a:r>
              <a:rPr lang="en-US" baseline="0" dirty="0" smtClean="0"/>
              <a:t> scale.</a:t>
            </a:r>
            <a:endParaRPr lang="en-US" dirty="0" smtClean="0"/>
          </a:p>
        </p:txBody>
      </p:sp>
      <p:sp>
        <p:nvSpPr>
          <p:cNvPr id="4" name="Slide Number Placeholder 3"/>
          <p:cNvSpPr>
            <a:spLocks noGrp="1"/>
          </p:cNvSpPr>
          <p:nvPr>
            <p:ph type="sldNum" sz="quarter" idx="10"/>
          </p:nvPr>
        </p:nvSpPr>
        <p:spPr/>
        <p:txBody>
          <a:bodyPr/>
          <a:lstStyle/>
          <a:p>
            <a:fld id="{CC1A2F1F-5C43-4B0B-9A6D-BDCB2926AEFF}"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Consider</a:t>
            </a:r>
            <a:r>
              <a:rPr lang="en-US" baseline="0" dirty="0" smtClean="0"/>
              <a:t> stages of change here?</a:t>
            </a:r>
          </a:p>
          <a:p>
            <a:endParaRPr lang="en-US" baseline="0" dirty="0" smtClean="0"/>
          </a:p>
        </p:txBody>
      </p:sp>
      <p:sp>
        <p:nvSpPr>
          <p:cNvPr id="4" name="Slide Number Placeholder 3"/>
          <p:cNvSpPr>
            <a:spLocks noGrp="1"/>
          </p:cNvSpPr>
          <p:nvPr>
            <p:ph type="sldNum" sz="quarter" idx="10"/>
          </p:nvPr>
        </p:nvSpPr>
        <p:spPr/>
        <p:txBody>
          <a:bodyPr/>
          <a:lstStyle/>
          <a:p>
            <a:fld id="{CC1A2F1F-5C43-4B0B-9A6D-BDCB2926AEFF}"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1A2F1F-5C43-4B0B-9A6D-BDCB2926AEFF}"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version1.jpg                                                   00293111Macintosh HD                   BCDA8BE4:"/>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a:defRPr>
      </a:lvl2pPr>
      <a:lvl3pPr algn="ctr" rtl="0" eaLnBrk="0" fontAlgn="base" hangingPunct="0">
        <a:spcBef>
          <a:spcPct val="0"/>
        </a:spcBef>
        <a:spcAft>
          <a:spcPct val="0"/>
        </a:spcAft>
        <a:defRPr sz="4400">
          <a:solidFill>
            <a:schemeClr val="tx2"/>
          </a:solidFill>
          <a:latin typeface="Times"/>
        </a:defRPr>
      </a:lvl3pPr>
      <a:lvl4pPr algn="ctr" rtl="0" eaLnBrk="0" fontAlgn="base" hangingPunct="0">
        <a:spcBef>
          <a:spcPct val="0"/>
        </a:spcBef>
        <a:spcAft>
          <a:spcPct val="0"/>
        </a:spcAft>
        <a:defRPr sz="4400">
          <a:solidFill>
            <a:schemeClr val="tx2"/>
          </a:solidFill>
          <a:latin typeface="Times"/>
        </a:defRPr>
      </a:lvl4pPr>
      <a:lvl5pPr algn="ctr" rtl="0" eaLnBrk="0" fontAlgn="base" hangingPunct="0">
        <a:spcBef>
          <a:spcPct val="0"/>
        </a:spcBef>
        <a:spcAft>
          <a:spcPct val="0"/>
        </a:spcAft>
        <a:defRPr sz="4400">
          <a:solidFill>
            <a:schemeClr val="tx2"/>
          </a:solidFill>
          <a:latin typeface="Times"/>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en.wikipedia.org/wiki/File:Stages-of-change.pn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pPr algn="l"/>
            <a:r>
              <a:rPr lang="en-US" i="1" dirty="0" smtClean="0"/>
              <a:t>Student Reflective Self-Evaluation of Class Participation</a:t>
            </a:r>
            <a:endParaRPr lang="en-US" dirty="0"/>
          </a:p>
        </p:txBody>
      </p:sp>
      <p:sp>
        <p:nvSpPr>
          <p:cNvPr id="3" name="Subtitle 2"/>
          <p:cNvSpPr>
            <a:spLocks noGrp="1"/>
          </p:cNvSpPr>
          <p:nvPr>
            <p:ph type="subTitle" idx="1"/>
          </p:nvPr>
        </p:nvSpPr>
        <p:spPr>
          <a:xfrm>
            <a:off x="381000" y="4419600"/>
            <a:ext cx="6400800" cy="1752600"/>
          </a:xfrm>
        </p:spPr>
        <p:txBody>
          <a:bodyPr/>
          <a:lstStyle/>
          <a:p>
            <a:r>
              <a:rPr lang="en-US" dirty="0" smtClean="0"/>
              <a:t>John </a:t>
            </a:r>
            <a:r>
              <a:rPr lang="en-US" dirty="0" err="1" smtClean="0"/>
              <a:t>Orwat</a:t>
            </a:r>
            <a:endParaRPr lang="en-US" dirty="0" smtClean="0"/>
          </a:p>
          <a:p>
            <a:r>
              <a:rPr lang="en-US" dirty="0" smtClean="0"/>
              <a:t>Marcia </a:t>
            </a:r>
            <a:r>
              <a:rPr lang="en-US" dirty="0" err="1" smtClean="0"/>
              <a:t>Spira</a:t>
            </a:r>
            <a:endParaRPr lang="en-US" dirty="0" smtClean="0"/>
          </a:p>
          <a:p>
            <a:r>
              <a:rPr lang="en-US" dirty="0" smtClean="0"/>
              <a:t>School of Social Work</a:t>
            </a:r>
          </a:p>
        </p:txBody>
      </p:sp>
      <p:sp>
        <p:nvSpPr>
          <p:cNvPr id="4" name="TextBox 3"/>
          <p:cNvSpPr txBox="1"/>
          <p:nvPr/>
        </p:nvSpPr>
        <p:spPr>
          <a:xfrm>
            <a:off x="685800" y="2819400"/>
            <a:ext cx="7620000" cy="1200329"/>
          </a:xfrm>
          <a:prstGeom prst="rect">
            <a:avLst/>
          </a:prstGeom>
          <a:noFill/>
        </p:spPr>
        <p:txBody>
          <a:bodyPr wrap="square" rtlCol="0">
            <a:spAutoFit/>
          </a:bodyPr>
          <a:lstStyle/>
          <a:p>
            <a:r>
              <a:rPr lang="en-US" dirty="0" smtClean="0"/>
              <a:t>Focus on Teaching and Learning</a:t>
            </a:r>
          </a:p>
          <a:p>
            <a:r>
              <a:rPr lang="en-US" dirty="0" smtClean="0"/>
              <a:t>Loyola University Chicago</a:t>
            </a:r>
          </a:p>
          <a:p>
            <a:r>
              <a:rPr lang="en-US" dirty="0" smtClean="0"/>
              <a:t>January 12, 201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marL="514350" indent="-514350"/>
            <a:r>
              <a:rPr lang="en-US" sz="3600" dirty="0" smtClean="0"/>
              <a:t>Self assessment</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4525963"/>
          </a:xfrm>
        </p:spPr>
        <p:txBody>
          <a:bodyPr/>
          <a:lstStyle/>
          <a:p>
            <a:r>
              <a:rPr lang="en-US" dirty="0" smtClean="0"/>
              <a:t>Students complete assessment tool.</a:t>
            </a:r>
          </a:p>
          <a:p>
            <a:r>
              <a:rPr lang="en-US" dirty="0" smtClean="0"/>
              <a:t>Not a rubric or set of expectations, but an opportunity to assess. </a:t>
            </a:r>
          </a:p>
          <a:p>
            <a:r>
              <a:rPr lang="en-US" dirty="0" smtClean="0"/>
              <a:t>Instructors may adapt tool based </a:t>
            </a:r>
            <a:r>
              <a:rPr lang="en-US" dirty="0" smtClean="0"/>
              <a:t>on teaching style/goals (e.g., call outs, small group work).</a:t>
            </a:r>
          </a:p>
          <a:p>
            <a:r>
              <a:rPr lang="en-US" dirty="0" smtClean="0"/>
              <a:t>On Blackboard:  </a:t>
            </a:r>
          </a:p>
          <a:p>
            <a:pPr lvl="1"/>
            <a:r>
              <a:rPr lang="en-US" dirty="0" smtClean="0"/>
              <a:t>create a folder containing each step</a:t>
            </a:r>
          </a:p>
          <a:p>
            <a:pPr lvl="1"/>
            <a:r>
              <a:rPr lang="en-US" dirty="0" smtClean="0"/>
              <a:t>Use test function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838200" y="2133600"/>
            <a:ext cx="5562600" cy="609600"/>
          </a:xfrm>
          <a:prstGeom prst="rect">
            <a:avLst/>
          </a:prstGeom>
          <a:solidFill>
            <a:srgbClr val="EEB5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 name="Title 1"/>
          <p:cNvSpPr>
            <a:spLocks noGrp="1"/>
          </p:cNvSpPr>
          <p:nvPr>
            <p:ph type="title"/>
          </p:nvPr>
        </p:nvSpPr>
        <p:spPr>
          <a:xfrm>
            <a:off x="0" y="304800"/>
            <a:ext cx="9144000" cy="1066800"/>
          </a:xfrm>
        </p:spPr>
        <p:txBody>
          <a:bodyPr>
            <a:normAutofit fontScale="90000"/>
          </a:bodyPr>
          <a:lstStyle/>
          <a:p>
            <a:r>
              <a:rPr lang="en-US" sz="3800" dirty="0" smtClean="0"/>
              <a:t>Reflective self assessment of class participation</a:t>
            </a:r>
            <a:endParaRPr lang="en-US" sz="3800" dirty="0"/>
          </a:p>
        </p:txBody>
      </p:sp>
      <p:sp>
        <p:nvSpPr>
          <p:cNvPr id="3" name="Content Placeholder 2"/>
          <p:cNvSpPr>
            <a:spLocks noGrp="1"/>
          </p:cNvSpPr>
          <p:nvPr>
            <p:ph idx="1"/>
          </p:nvPr>
        </p:nvSpPr>
        <p:spPr>
          <a:xfrm>
            <a:off x="990600" y="1524000"/>
            <a:ext cx="8991600" cy="5334000"/>
          </a:xfrm>
        </p:spPr>
        <p:txBody>
          <a:bodyPr/>
          <a:lstStyle/>
          <a:p>
            <a:pPr marL="514350" indent="-514350">
              <a:buFont typeface="+mj-lt"/>
              <a:buAutoNum type="arabicPeriod"/>
            </a:pPr>
            <a:r>
              <a:rPr lang="en-US" dirty="0" smtClean="0"/>
              <a:t>Self assessment</a:t>
            </a:r>
          </a:p>
          <a:p>
            <a:pPr marL="514350" indent="-514350">
              <a:buFont typeface="+mj-lt"/>
              <a:buAutoNum type="arabicPeriod"/>
            </a:pPr>
            <a:r>
              <a:rPr lang="en-US" dirty="0" smtClean="0"/>
              <a:t>Goal setting</a:t>
            </a:r>
          </a:p>
          <a:p>
            <a:pPr marL="514350" indent="-514350">
              <a:buFont typeface="+mj-lt"/>
              <a:buAutoNum type="arabicPeriod"/>
            </a:pPr>
            <a:r>
              <a:rPr lang="en-US" dirty="0" smtClean="0"/>
              <a:t>Continuous evaluation</a:t>
            </a:r>
          </a:p>
          <a:p>
            <a:pPr marL="514350" indent="-514350">
              <a:buFont typeface="+mj-lt"/>
              <a:buAutoNum type="arabicPeriod"/>
            </a:pPr>
            <a:r>
              <a:rPr lang="en-US" dirty="0" smtClean="0"/>
              <a:t>Mid-term review</a:t>
            </a:r>
          </a:p>
          <a:p>
            <a:pPr marL="514350" indent="-514350">
              <a:buFont typeface="+mj-lt"/>
              <a:buAutoNum type="arabicPeriod"/>
            </a:pPr>
            <a:r>
              <a:rPr lang="en-US" dirty="0" smtClean="0"/>
              <a:t>Final evaluation</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marL="514350" indent="-514350"/>
            <a:r>
              <a:rPr lang="en-US" sz="3600" dirty="0" smtClean="0"/>
              <a:t>Goal setting</a:t>
            </a:r>
            <a:br>
              <a:rPr lang="en-US" sz="3600" dirty="0" smtClean="0"/>
            </a:br>
            <a:r>
              <a:rPr lang="en-US" dirty="0" smtClean="0"/>
              <a:t/>
            </a:r>
            <a:br>
              <a:rPr lang="en-US" dirty="0" smtClean="0"/>
            </a:br>
            <a:endParaRPr lang="en-US" dirty="0"/>
          </a:p>
        </p:txBody>
      </p:sp>
      <p:sp>
        <p:nvSpPr>
          <p:cNvPr id="3" name="Content Placeholder 2"/>
          <p:cNvSpPr>
            <a:spLocks noGrp="1"/>
          </p:cNvSpPr>
          <p:nvPr>
            <p:ph idx="1"/>
          </p:nvPr>
        </p:nvSpPr>
        <p:spPr>
          <a:xfrm>
            <a:off x="304800" y="1295400"/>
            <a:ext cx="8229600" cy="4525963"/>
          </a:xfrm>
        </p:spPr>
        <p:txBody>
          <a:bodyPr/>
          <a:lstStyle/>
          <a:p>
            <a:pPr marL="514350" indent="-514350"/>
            <a:r>
              <a:rPr lang="en-US" dirty="0" smtClean="0"/>
              <a:t>Based on self assessment, identify 3 measureable goals for semester.  </a:t>
            </a:r>
          </a:p>
          <a:p>
            <a:pPr marL="914400" lvl="1" indent="-514350"/>
            <a:r>
              <a:rPr lang="en-US" dirty="0" smtClean="0"/>
              <a:t>For each goal, what will define an A, B, C?</a:t>
            </a:r>
          </a:p>
          <a:p>
            <a:pPr marL="914400" lvl="1" indent="-514350"/>
            <a:r>
              <a:rPr lang="en-US" dirty="0" smtClean="0"/>
              <a:t>Include discrete steps in reaching goals as well as timeframes.</a:t>
            </a:r>
          </a:p>
          <a:p>
            <a:pPr marL="914400" lvl="1" indent="-514350"/>
            <a:r>
              <a:rPr lang="en-US" dirty="0" smtClean="0"/>
              <a:t>Instructor may modify based on how conduct course.  May require one goal from each domain</a:t>
            </a:r>
            <a:r>
              <a:rPr lang="en-US" dirty="0" smtClean="0"/>
              <a:t>.</a:t>
            </a:r>
          </a:p>
          <a:p>
            <a:pPr marL="514350" indent="-514350"/>
            <a:r>
              <a:rPr lang="en-US" dirty="0" smtClean="0"/>
              <a:t>Consider offering suggestions for goals</a:t>
            </a:r>
            <a:endParaRPr lang="en-US" dirty="0" smtClean="0"/>
          </a:p>
          <a:p>
            <a:r>
              <a:rPr lang="en-US" dirty="0" smtClean="0"/>
              <a:t>On Blackboard:</a:t>
            </a:r>
          </a:p>
          <a:p>
            <a:pPr lvl="1"/>
            <a:r>
              <a:rPr lang="en-US" dirty="0" smtClean="0"/>
              <a:t>Test function:  suggest goals in “feedback”</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on Blackboard</a:t>
            </a:r>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cstate="print"/>
          <a:srcRect l="1509" t="16038" r="2264" b="18868"/>
          <a:stretch>
            <a:fillRect/>
          </a:stretch>
        </p:blipFill>
        <p:spPr bwMode="auto">
          <a:xfrm>
            <a:off x="-914400" y="1219200"/>
            <a:ext cx="97155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on Blackboard</a:t>
            </a:r>
            <a:endParaRPr lang="en-US" dirty="0"/>
          </a:p>
        </p:txBody>
      </p:sp>
      <p:pic>
        <p:nvPicPr>
          <p:cNvPr id="2050" name="Picture 2"/>
          <p:cNvPicPr>
            <a:picLocks noGrp="1" noChangeAspect="1" noChangeArrowheads="1"/>
          </p:cNvPicPr>
          <p:nvPr>
            <p:ph idx="1"/>
          </p:nvPr>
        </p:nvPicPr>
        <p:blipFill>
          <a:blip r:embed="rId2" cstate="print"/>
          <a:srcRect l="13333" t="21352" r="2500" b="16148"/>
          <a:stretch>
            <a:fillRect/>
          </a:stretch>
        </p:blipFill>
        <p:spPr bwMode="auto">
          <a:xfrm>
            <a:off x="0" y="1143000"/>
            <a:ext cx="8978900"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on Blackboard</a:t>
            </a:r>
            <a:endParaRPr lang="en-US" dirty="0"/>
          </a:p>
        </p:txBody>
      </p:sp>
      <p:pic>
        <p:nvPicPr>
          <p:cNvPr id="3074" name="Picture 2"/>
          <p:cNvPicPr>
            <a:picLocks noGrp="1" noChangeAspect="1" noChangeArrowheads="1"/>
          </p:cNvPicPr>
          <p:nvPr>
            <p:ph idx="1"/>
          </p:nvPr>
        </p:nvPicPr>
        <p:blipFill>
          <a:blip r:embed="rId3" cstate="print"/>
          <a:srcRect l="14292" t="22404" r="3320" b="21900"/>
          <a:stretch>
            <a:fillRect/>
          </a:stretch>
        </p:blipFill>
        <p:spPr bwMode="auto">
          <a:xfrm>
            <a:off x="0" y="1600200"/>
            <a:ext cx="9144000" cy="4945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73162"/>
          </a:xfrm>
        </p:spPr>
        <p:txBody>
          <a:bodyPr/>
          <a:lstStyle/>
          <a:p>
            <a:r>
              <a:rPr lang="en-US" dirty="0" smtClean="0"/>
              <a:t>Goal setting</a:t>
            </a:r>
            <a:endParaRPr lang="en-US" dirty="0"/>
          </a:p>
        </p:txBody>
      </p:sp>
      <p:sp>
        <p:nvSpPr>
          <p:cNvPr id="3" name="Content Placeholder 2"/>
          <p:cNvSpPr>
            <a:spLocks noGrp="1"/>
          </p:cNvSpPr>
          <p:nvPr>
            <p:ph idx="1"/>
          </p:nvPr>
        </p:nvSpPr>
        <p:spPr>
          <a:xfrm>
            <a:off x="152400" y="1143000"/>
            <a:ext cx="8229600" cy="4525963"/>
          </a:xfrm>
        </p:spPr>
        <p:txBody>
          <a:bodyPr/>
          <a:lstStyle/>
          <a:p>
            <a:r>
              <a:rPr lang="en-US" dirty="0" smtClean="0"/>
              <a:t>Examples:</a:t>
            </a:r>
          </a:p>
          <a:p>
            <a:pPr lvl="1"/>
            <a:r>
              <a:rPr lang="en-US" dirty="0" smtClean="0"/>
              <a:t>Prepare 3 statements prior to class based on the course reading that I find interesting and would be interesting to discuss.</a:t>
            </a:r>
          </a:p>
          <a:p>
            <a:pPr lvl="1"/>
            <a:r>
              <a:rPr lang="en-US" dirty="0" smtClean="0"/>
              <a:t>Make at least two statements in class that builds on a classmate’s comments.</a:t>
            </a:r>
          </a:p>
          <a:p>
            <a:pPr lvl="1"/>
            <a:r>
              <a:rPr lang="en-US" dirty="0" smtClean="0"/>
              <a:t>Initiate a class conversation at least once per week.</a:t>
            </a:r>
          </a:p>
          <a:p>
            <a:pPr lvl="1"/>
            <a:r>
              <a:rPr lang="en-US" dirty="0" smtClean="0"/>
              <a:t>Since I feel my thoughts are often unclear, write out my comments on a piece of paper prior to speaking.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“I’m very talkative in class…”</a:t>
            </a:r>
          </a:p>
        </p:txBody>
      </p:sp>
      <p:sp>
        <p:nvSpPr>
          <p:cNvPr id="3" name="Content Placeholder 2"/>
          <p:cNvSpPr>
            <a:spLocks noGrp="1"/>
          </p:cNvSpPr>
          <p:nvPr>
            <p:ph idx="1"/>
          </p:nvPr>
        </p:nvSpPr>
        <p:spPr>
          <a:xfrm>
            <a:off x="0" y="1066800"/>
            <a:ext cx="8534400" cy="4525963"/>
          </a:xfrm>
        </p:spPr>
        <p:txBody>
          <a:bodyPr/>
          <a:lstStyle/>
          <a:p>
            <a:pPr marL="457200" indent="-457200">
              <a:buAutoNum type="arabicParenR"/>
            </a:pPr>
            <a:r>
              <a:rPr lang="en-US" sz="2000" dirty="0" smtClean="0"/>
              <a:t>I recently read something citing Buddhist practice as a source of these think-before-you-speak questions: Is it true?  Is it necessary?  Is it kind?  One of my first goals is to ask myself these questions.  (Truth might be more like "relevance" with regard to class.  Anyway, all yes answers before I speak would be a "A," maybe is a "B," and no for all three is a "C.")</a:t>
            </a:r>
            <a:br>
              <a:rPr lang="en-US" sz="2000" dirty="0" smtClean="0"/>
            </a:br>
            <a:endParaRPr lang="en-US" sz="2000" dirty="0" smtClean="0"/>
          </a:p>
          <a:p>
            <a:pPr marL="457200" indent="-457200">
              <a:buAutoNum type="arabicParenR"/>
            </a:pPr>
            <a:r>
              <a:rPr lang="en-US" sz="2000" dirty="0" smtClean="0"/>
              <a:t>Actively listen.  If I can listen without interrupting, and actually feel myself compelled to listen more and remember that listening is not just waiting for my turn to talk= A.  Less so= B.  No listening and feeling like </a:t>
            </a:r>
            <a:r>
              <a:rPr lang="en-US" sz="2000" dirty="0" err="1" smtClean="0"/>
              <a:t>i</a:t>
            </a:r>
            <a:r>
              <a:rPr lang="en-US" sz="2000" dirty="0" smtClean="0"/>
              <a:t> </a:t>
            </a:r>
            <a:r>
              <a:rPr lang="en-US" sz="2000" dirty="0" err="1" smtClean="0"/>
              <a:t>didnt</a:t>
            </a:r>
            <a:r>
              <a:rPr lang="en-US" sz="2000" dirty="0" smtClean="0"/>
              <a:t> learn anything from my classmates=C.  (Learning from my classmates is my responsibility and duty to be open.)</a:t>
            </a:r>
          </a:p>
          <a:p>
            <a:pPr marL="457200" indent="-457200">
              <a:buAutoNum type="arabicParenR"/>
            </a:pPr>
            <a:endParaRPr lang="en-US" sz="2000" dirty="0" smtClean="0"/>
          </a:p>
          <a:p>
            <a:pPr marL="457200" indent="-457200">
              <a:buAutoNum type="arabicParenR"/>
            </a:pPr>
            <a:r>
              <a:rPr lang="en-US" sz="2000" dirty="0" smtClean="0"/>
              <a:t>Prepare more from the readings for class.  Have a question ready for class.  Furthermore, ask questions rather than only posing insight or providing anecdotes.  &gt;1 question = A.  1 question= B.  Simply insight/comment = C.</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762000" y="2667000"/>
            <a:ext cx="5562600" cy="609600"/>
          </a:xfrm>
          <a:prstGeom prst="rect">
            <a:avLst/>
          </a:prstGeom>
          <a:solidFill>
            <a:srgbClr val="EEB5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 name="Title 1"/>
          <p:cNvSpPr>
            <a:spLocks noGrp="1"/>
          </p:cNvSpPr>
          <p:nvPr>
            <p:ph type="title"/>
          </p:nvPr>
        </p:nvSpPr>
        <p:spPr>
          <a:xfrm>
            <a:off x="0" y="304800"/>
            <a:ext cx="9144000" cy="1066800"/>
          </a:xfrm>
        </p:spPr>
        <p:txBody>
          <a:bodyPr>
            <a:normAutofit fontScale="90000"/>
          </a:bodyPr>
          <a:lstStyle/>
          <a:p>
            <a:r>
              <a:rPr lang="en-US" sz="3800" dirty="0" smtClean="0"/>
              <a:t>Reflective self assessment of class participation</a:t>
            </a:r>
            <a:endParaRPr lang="en-US" sz="3800" dirty="0"/>
          </a:p>
        </p:txBody>
      </p:sp>
      <p:sp>
        <p:nvSpPr>
          <p:cNvPr id="3" name="Content Placeholder 2"/>
          <p:cNvSpPr>
            <a:spLocks noGrp="1"/>
          </p:cNvSpPr>
          <p:nvPr>
            <p:ph idx="1"/>
          </p:nvPr>
        </p:nvSpPr>
        <p:spPr>
          <a:xfrm>
            <a:off x="990600" y="1524000"/>
            <a:ext cx="8991600" cy="5334000"/>
          </a:xfrm>
        </p:spPr>
        <p:txBody>
          <a:bodyPr/>
          <a:lstStyle/>
          <a:p>
            <a:pPr marL="514350" indent="-514350">
              <a:buFont typeface="+mj-lt"/>
              <a:buAutoNum type="arabicPeriod"/>
            </a:pPr>
            <a:r>
              <a:rPr lang="en-US" dirty="0" smtClean="0"/>
              <a:t>Self assessment</a:t>
            </a:r>
          </a:p>
          <a:p>
            <a:pPr marL="514350" indent="-514350">
              <a:buFont typeface="+mj-lt"/>
              <a:buAutoNum type="arabicPeriod"/>
            </a:pPr>
            <a:r>
              <a:rPr lang="en-US" dirty="0" smtClean="0"/>
              <a:t>Goal setting</a:t>
            </a:r>
          </a:p>
          <a:p>
            <a:pPr marL="514350" indent="-514350">
              <a:buFont typeface="+mj-lt"/>
              <a:buAutoNum type="arabicPeriod"/>
            </a:pPr>
            <a:r>
              <a:rPr lang="en-US" dirty="0" smtClean="0"/>
              <a:t>Continuous evaluation</a:t>
            </a:r>
          </a:p>
          <a:p>
            <a:pPr marL="514350" indent="-514350">
              <a:buFont typeface="+mj-lt"/>
              <a:buAutoNum type="arabicPeriod"/>
            </a:pPr>
            <a:r>
              <a:rPr lang="en-US" dirty="0" smtClean="0"/>
              <a:t>Mid-term review</a:t>
            </a:r>
          </a:p>
          <a:p>
            <a:pPr marL="514350" indent="-514350">
              <a:buFont typeface="+mj-lt"/>
              <a:buAutoNum type="arabicPeriod"/>
            </a:pPr>
            <a:r>
              <a:rPr lang="en-US" dirty="0" smtClean="0"/>
              <a:t>Final evaluation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marL="514350" indent="-514350"/>
            <a:r>
              <a:rPr lang="en-US" sz="3600" b="1" dirty="0" smtClean="0"/>
              <a:t>Continuous evaluation</a:t>
            </a:r>
            <a:r>
              <a:rPr lang="en-US" sz="3600" dirty="0" smtClean="0"/>
              <a:t/>
            </a:r>
            <a:br>
              <a:rPr lang="en-US" sz="3600"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525963"/>
          </a:xfrm>
        </p:spPr>
        <p:txBody>
          <a:bodyPr/>
          <a:lstStyle/>
          <a:p>
            <a:pPr marL="514350" indent="-514350"/>
            <a:r>
              <a:rPr lang="en-US" dirty="0" smtClean="0"/>
              <a:t>For each class period, students journal progress toward each goal.</a:t>
            </a:r>
          </a:p>
          <a:p>
            <a:pPr marL="914400" lvl="1" indent="-514350"/>
            <a:r>
              <a:rPr lang="en-US" dirty="0" smtClean="0"/>
              <a:t>Instructor “checks in” at specific weeks or randomly</a:t>
            </a:r>
          </a:p>
          <a:p>
            <a:pPr marL="914400" lvl="1" indent="-514350"/>
            <a:r>
              <a:rPr lang="en-US" dirty="0" smtClean="0"/>
              <a:t>Specific examples/evidence from class.</a:t>
            </a:r>
          </a:p>
          <a:p>
            <a:pPr marL="914400" lvl="1" indent="-514350"/>
            <a:r>
              <a:rPr lang="en-US" dirty="0" smtClean="0"/>
              <a:t>Journal or blog</a:t>
            </a:r>
          </a:p>
          <a:p>
            <a:pPr marL="1314450" lvl="2" indent="-514350"/>
            <a:r>
              <a:rPr lang="en-US" dirty="0" smtClean="0"/>
              <a:t>If blog (e.g., open to class) may use peer assistance, evaluation, suggestion.</a:t>
            </a:r>
          </a:p>
          <a:p>
            <a:r>
              <a:rPr lang="en-US" dirty="0" smtClean="0"/>
              <a:t>On Blackboard</a:t>
            </a:r>
          </a:p>
          <a:p>
            <a:pPr lvl="1"/>
            <a:r>
              <a:rPr lang="en-US" dirty="0" smtClean="0"/>
              <a:t>Use journal or blog function:  consider </a:t>
            </a:r>
          </a:p>
          <a:p>
            <a:pPr lvl="1">
              <a:buNone/>
            </a:pPr>
            <a:r>
              <a:rPr lang="en-US" dirty="0" smtClean="0"/>
              <a:t>		privacy vs. accountability.</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lstStyle/>
          <a:p>
            <a:r>
              <a:rPr lang="en-US" dirty="0" smtClean="0"/>
              <a:t>Class </a:t>
            </a:r>
            <a:r>
              <a:rPr lang="en-US" dirty="0" smtClean="0"/>
              <a:t>participation*</a:t>
            </a:r>
            <a:endParaRPr lang="en-US" dirty="0"/>
          </a:p>
        </p:txBody>
      </p:sp>
      <p:sp>
        <p:nvSpPr>
          <p:cNvPr id="3" name="Content Placeholder 2"/>
          <p:cNvSpPr>
            <a:spLocks noGrp="1"/>
          </p:cNvSpPr>
          <p:nvPr>
            <p:ph idx="1"/>
          </p:nvPr>
        </p:nvSpPr>
        <p:spPr>
          <a:xfrm>
            <a:off x="0" y="1219200"/>
            <a:ext cx="8763000" cy="4754563"/>
          </a:xfrm>
        </p:spPr>
        <p:txBody>
          <a:bodyPr/>
          <a:lstStyle/>
          <a:p>
            <a:r>
              <a:rPr lang="en-US" dirty="0" smtClean="0"/>
              <a:t>Improves critical thinking and mastery of material </a:t>
            </a:r>
            <a:r>
              <a:rPr lang="en-US" sz="1400" dirty="0" smtClean="0"/>
              <a:t>(Dancer &amp; </a:t>
            </a:r>
            <a:r>
              <a:rPr lang="en-US" sz="1400" dirty="0" err="1" smtClean="0"/>
              <a:t>Kamvounias</a:t>
            </a:r>
            <a:r>
              <a:rPr lang="en-US" sz="1400" dirty="0" smtClean="0"/>
              <a:t>, 2005)</a:t>
            </a:r>
          </a:p>
          <a:p>
            <a:r>
              <a:rPr lang="en-US" dirty="0" smtClean="0"/>
              <a:t>Advances active learning  </a:t>
            </a:r>
            <a:r>
              <a:rPr lang="en-US" sz="1400" dirty="0" smtClean="0"/>
              <a:t>(</a:t>
            </a:r>
            <a:r>
              <a:rPr lang="en-US" sz="1400" dirty="0" err="1" smtClean="0"/>
              <a:t>Woolridge</a:t>
            </a:r>
            <a:r>
              <a:rPr lang="en-US" sz="1400" dirty="0" smtClean="0"/>
              <a:t>, 2008)</a:t>
            </a:r>
            <a:endParaRPr lang="en-US" dirty="0" smtClean="0"/>
          </a:p>
          <a:p>
            <a:r>
              <a:rPr lang="en-US" dirty="0" smtClean="0"/>
              <a:t>Livens dry material </a:t>
            </a:r>
            <a:r>
              <a:rPr lang="en-US" sz="1400" dirty="0" smtClean="0"/>
              <a:t>(</a:t>
            </a:r>
            <a:r>
              <a:rPr lang="en-US" sz="1400" dirty="0" err="1" smtClean="0"/>
              <a:t>Magel</a:t>
            </a:r>
            <a:r>
              <a:rPr lang="en-US" sz="1400" dirty="0" smtClean="0"/>
              <a:t>, 1996)</a:t>
            </a:r>
          </a:p>
          <a:p>
            <a:r>
              <a:rPr lang="en-US" dirty="0" smtClean="0"/>
              <a:t>Develop listening and speaking skills </a:t>
            </a:r>
            <a:r>
              <a:rPr lang="en-US" sz="1400" dirty="0" smtClean="0"/>
              <a:t>(Hayes &amp; Hayes, 1973)</a:t>
            </a:r>
            <a:endParaRPr lang="en-US" dirty="0" smtClean="0"/>
          </a:p>
          <a:p>
            <a:r>
              <a:rPr lang="en-US" dirty="0" smtClean="0"/>
              <a:t>Professional development </a:t>
            </a:r>
            <a:r>
              <a:rPr lang="en-US" sz="1400" dirty="0" smtClean="0"/>
              <a:t>(</a:t>
            </a:r>
            <a:r>
              <a:rPr lang="en-US" sz="1400" dirty="0" err="1" smtClean="0"/>
              <a:t>Woolridge</a:t>
            </a:r>
            <a:r>
              <a:rPr lang="en-US" sz="1400" dirty="0" smtClean="0"/>
              <a:t>, 2008)</a:t>
            </a:r>
          </a:p>
          <a:p>
            <a:r>
              <a:rPr lang="en-US" dirty="0" smtClean="0"/>
              <a:t>Increase classroom engagement </a:t>
            </a:r>
            <a:r>
              <a:rPr lang="en-US" sz="1400" dirty="0" smtClean="0"/>
              <a:t>(Elliot, 1993)</a:t>
            </a:r>
          </a:p>
          <a:p>
            <a:r>
              <a:rPr lang="en-US" dirty="0" smtClean="0"/>
              <a:t>Discipline specific conversation/ learn </a:t>
            </a:r>
          </a:p>
          <a:p>
            <a:pPr>
              <a:buNone/>
            </a:pPr>
            <a:r>
              <a:rPr lang="en-US" dirty="0" smtClean="0"/>
              <a:t>	how to use language of the </a:t>
            </a:r>
            <a:r>
              <a:rPr lang="en-US" dirty="0" smtClean="0"/>
              <a:t>discipline</a:t>
            </a:r>
          </a:p>
          <a:p>
            <a:pPr>
              <a:buNone/>
            </a:pPr>
            <a:r>
              <a:rPr lang="en-US" sz="1800" dirty="0" smtClean="0"/>
              <a:t>*As cited in </a:t>
            </a:r>
            <a:r>
              <a:rPr lang="en-US" sz="1800" dirty="0" err="1" smtClean="0"/>
              <a:t>Heyman</a:t>
            </a:r>
            <a:r>
              <a:rPr lang="en-US" sz="1800" dirty="0" smtClean="0"/>
              <a:t>, J.E., Sailors, J.J.</a:t>
            </a:r>
            <a:endParaRPr lang="en-US"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sz="3600" dirty="0" smtClean="0"/>
              <a:t>Continuous evaluation:  Guided Questions</a:t>
            </a:r>
            <a:endParaRPr lang="en-US" sz="3600" dirty="0"/>
          </a:p>
        </p:txBody>
      </p:sp>
      <p:sp>
        <p:nvSpPr>
          <p:cNvPr id="3" name="Content Placeholder 2"/>
          <p:cNvSpPr>
            <a:spLocks noGrp="1"/>
          </p:cNvSpPr>
          <p:nvPr>
            <p:ph idx="1"/>
          </p:nvPr>
        </p:nvSpPr>
        <p:spPr>
          <a:xfrm>
            <a:off x="381000" y="1143000"/>
            <a:ext cx="8229600" cy="4525963"/>
          </a:xfrm>
        </p:spPr>
        <p:txBody>
          <a:bodyPr/>
          <a:lstStyle/>
          <a:p>
            <a:r>
              <a:rPr lang="en-US" sz="2400" dirty="0" smtClean="0"/>
              <a:t>How have the following impeded/facilitated your progress?</a:t>
            </a:r>
          </a:p>
          <a:p>
            <a:pPr lvl="1"/>
            <a:r>
              <a:rPr lang="en-US" sz="2400" dirty="0" smtClean="0"/>
              <a:t>The class process</a:t>
            </a:r>
          </a:p>
          <a:p>
            <a:pPr lvl="1"/>
            <a:r>
              <a:rPr lang="en-US" sz="2400" dirty="0" smtClean="0"/>
              <a:t>The experience of your personal participation level</a:t>
            </a:r>
          </a:p>
          <a:p>
            <a:pPr lvl="1"/>
            <a:r>
              <a:rPr lang="en-US" sz="2400" dirty="0" smtClean="0"/>
              <a:t>The instructor’s style/method of teaching</a:t>
            </a:r>
          </a:p>
          <a:p>
            <a:pPr lvl="1"/>
            <a:r>
              <a:rPr lang="en-US" sz="2400" dirty="0" smtClean="0"/>
              <a:t>The class environment (classroom, desk arrangements, climate, time of day)</a:t>
            </a:r>
          </a:p>
          <a:p>
            <a:r>
              <a:rPr lang="en-US" sz="2400" dirty="0" smtClean="0"/>
              <a:t>What strategies/options did you consider?</a:t>
            </a:r>
          </a:p>
          <a:p>
            <a:r>
              <a:rPr lang="en-US" sz="2400" dirty="0" smtClean="0"/>
              <a:t>Which did you select?</a:t>
            </a:r>
          </a:p>
          <a:p>
            <a:r>
              <a:rPr lang="en-US" sz="2400" dirty="0" smtClean="0"/>
              <a:t>How did the solution work out?</a:t>
            </a:r>
          </a:p>
          <a:p>
            <a:r>
              <a:rPr lang="en-US" sz="2400" dirty="0" smtClean="0"/>
              <a:t>What will you do differently next time?</a:t>
            </a:r>
          </a:p>
          <a:p>
            <a:endParaRPr lang="en-US"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Continuous Evaluation:  </a:t>
            </a:r>
            <a:br>
              <a:rPr lang="en-US" dirty="0" smtClean="0"/>
            </a:br>
            <a:r>
              <a:rPr lang="en-US" dirty="0" smtClean="0"/>
              <a:t>Problem solving strategy</a:t>
            </a:r>
            <a:endParaRPr lang="en-US" dirty="0"/>
          </a:p>
        </p:txBody>
      </p:sp>
      <p:sp>
        <p:nvSpPr>
          <p:cNvPr id="3" name="Content Placeholder 2"/>
          <p:cNvSpPr>
            <a:spLocks noGrp="1"/>
          </p:cNvSpPr>
          <p:nvPr>
            <p:ph idx="1"/>
          </p:nvPr>
        </p:nvSpPr>
        <p:spPr>
          <a:xfrm>
            <a:off x="1143000" y="2133600"/>
            <a:ext cx="8229600" cy="4525963"/>
          </a:xfrm>
        </p:spPr>
        <p:txBody>
          <a:bodyPr/>
          <a:lstStyle/>
          <a:p>
            <a:r>
              <a:rPr lang="en-US" dirty="0" smtClean="0"/>
              <a:t>Understand the problem</a:t>
            </a:r>
          </a:p>
          <a:p>
            <a:r>
              <a:rPr lang="en-US" dirty="0" smtClean="0"/>
              <a:t>Explore strategies/options</a:t>
            </a:r>
          </a:p>
          <a:p>
            <a:r>
              <a:rPr lang="en-US" dirty="0" smtClean="0"/>
              <a:t>Select and implement a solution</a:t>
            </a:r>
          </a:p>
          <a:p>
            <a:r>
              <a:rPr lang="en-US" dirty="0" smtClean="0"/>
              <a:t>Evaluate the solution</a:t>
            </a:r>
          </a:p>
          <a:p>
            <a:r>
              <a:rPr lang="en-US" dirty="0" smtClean="0"/>
              <a:t>Start over</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09600" y="152400"/>
            <a:ext cx="7772400" cy="1470025"/>
          </a:xfrm>
        </p:spPr>
        <p:txBody>
          <a:bodyPr/>
          <a:lstStyle/>
          <a:p>
            <a:r>
              <a:rPr lang="en-US" smtClean="0"/>
              <a:t>Ignatian Pedagogy, a style of teaching</a:t>
            </a:r>
          </a:p>
        </p:txBody>
      </p:sp>
      <p:grpSp>
        <p:nvGrpSpPr>
          <p:cNvPr id="2" name="Group 27"/>
          <p:cNvGrpSpPr>
            <a:grpSpLocks/>
          </p:cNvGrpSpPr>
          <p:nvPr/>
        </p:nvGrpSpPr>
        <p:grpSpPr bwMode="auto">
          <a:xfrm>
            <a:off x="1828800" y="1524000"/>
            <a:ext cx="5410200" cy="4572000"/>
            <a:chOff x="1152" y="960"/>
            <a:chExt cx="3408" cy="2880"/>
          </a:xfrm>
        </p:grpSpPr>
        <p:sp>
          <p:nvSpPr>
            <p:cNvPr id="16398" name="Oval 14"/>
            <p:cNvSpPr>
              <a:spLocks noChangeArrowheads="1"/>
            </p:cNvSpPr>
            <p:nvPr/>
          </p:nvSpPr>
          <p:spPr bwMode="auto">
            <a:xfrm>
              <a:off x="2304" y="1872"/>
              <a:ext cx="1104" cy="1104"/>
            </a:xfrm>
            <a:prstGeom prst="ellipse">
              <a:avLst/>
            </a:prstGeom>
            <a:solidFill>
              <a:schemeClr val="accent1"/>
            </a:solidFill>
            <a:ln w="9525">
              <a:solidFill>
                <a:schemeClr val="tx1"/>
              </a:solidFill>
              <a:round/>
              <a:headEnd/>
              <a:tailEnd/>
            </a:ln>
            <a:effectLst/>
          </p:spPr>
          <p:txBody>
            <a:bodyPr wrap="none" anchor="ctr"/>
            <a:lstStyle/>
            <a:p>
              <a:pPr algn="ctr"/>
              <a:r>
                <a:rPr lang="en-US"/>
                <a:t>Ignatian </a:t>
              </a:r>
              <a:br>
                <a:rPr lang="en-US"/>
              </a:br>
              <a:r>
                <a:rPr lang="en-US"/>
                <a:t>Pedagogy</a:t>
              </a:r>
            </a:p>
          </p:txBody>
        </p:sp>
        <p:sp>
          <p:nvSpPr>
            <p:cNvPr id="16399" name="Oval 15"/>
            <p:cNvSpPr>
              <a:spLocks noChangeArrowheads="1"/>
            </p:cNvSpPr>
            <p:nvPr/>
          </p:nvSpPr>
          <p:spPr bwMode="auto">
            <a:xfrm>
              <a:off x="2496" y="960"/>
              <a:ext cx="768" cy="768"/>
            </a:xfrm>
            <a:prstGeom prst="ellipse">
              <a:avLst/>
            </a:prstGeom>
            <a:solidFill>
              <a:srgbClr val="CC3300"/>
            </a:solidFill>
            <a:ln w="9525">
              <a:solidFill>
                <a:schemeClr val="tx1"/>
              </a:solidFill>
              <a:round/>
              <a:headEnd/>
              <a:tailEnd/>
            </a:ln>
            <a:effectLst/>
          </p:spPr>
          <p:txBody>
            <a:bodyPr wrap="none" anchor="ctr"/>
            <a:lstStyle/>
            <a:p>
              <a:pPr algn="ctr"/>
              <a:r>
                <a:rPr lang="en-US"/>
                <a:t>See/</a:t>
              </a:r>
              <a:br>
                <a:rPr lang="en-US"/>
              </a:br>
              <a:r>
                <a:rPr lang="en-US"/>
                <a:t>Observe</a:t>
              </a:r>
            </a:p>
          </p:txBody>
        </p:sp>
        <p:sp>
          <p:nvSpPr>
            <p:cNvPr id="16400" name="Oval 16"/>
            <p:cNvSpPr>
              <a:spLocks noChangeArrowheads="1"/>
            </p:cNvSpPr>
            <p:nvPr/>
          </p:nvSpPr>
          <p:spPr bwMode="auto">
            <a:xfrm>
              <a:off x="1152" y="1968"/>
              <a:ext cx="816" cy="816"/>
            </a:xfrm>
            <a:prstGeom prst="ellipse">
              <a:avLst/>
            </a:prstGeom>
            <a:solidFill>
              <a:srgbClr val="99CCFF"/>
            </a:solidFill>
            <a:ln w="9525">
              <a:solidFill>
                <a:schemeClr val="tx1"/>
              </a:solidFill>
              <a:round/>
              <a:headEnd/>
              <a:tailEnd/>
            </a:ln>
            <a:effectLst/>
          </p:spPr>
          <p:txBody>
            <a:bodyPr wrap="none" anchor="ctr"/>
            <a:lstStyle/>
            <a:p>
              <a:pPr algn="ctr"/>
              <a:r>
                <a:rPr lang="en-US"/>
                <a:t>Reflect/</a:t>
              </a:r>
              <a:br>
                <a:rPr lang="en-US"/>
              </a:br>
              <a:r>
                <a:rPr lang="en-US"/>
                <a:t>Discern</a:t>
              </a:r>
            </a:p>
          </p:txBody>
        </p:sp>
        <p:sp>
          <p:nvSpPr>
            <p:cNvPr id="16401" name="Oval 17"/>
            <p:cNvSpPr>
              <a:spLocks noChangeArrowheads="1"/>
            </p:cNvSpPr>
            <p:nvPr/>
          </p:nvSpPr>
          <p:spPr bwMode="auto">
            <a:xfrm>
              <a:off x="2496" y="3072"/>
              <a:ext cx="768" cy="768"/>
            </a:xfrm>
            <a:prstGeom prst="ellipse">
              <a:avLst/>
            </a:prstGeom>
            <a:solidFill>
              <a:srgbClr val="9999FF"/>
            </a:solidFill>
            <a:ln w="9525">
              <a:solidFill>
                <a:schemeClr val="tx1"/>
              </a:solidFill>
              <a:round/>
              <a:headEnd/>
              <a:tailEnd/>
            </a:ln>
            <a:effectLst/>
          </p:spPr>
          <p:txBody>
            <a:bodyPr wrap="none" anchor="ctr"/>
            <a:lstStyle/>
            <a:p>
              <a:pPr algn="ctr"/>
              <a:r>
                <a:rPr lang="en-US"/>
                <a:t>Act/</a:t>
              </a:r>
              <a:br>
                <a:rPr lang="en-US"/>
              </a:br>
              <a:r>
                <a:rPr lang="en-US"/>
                <a:t>Respond</a:t>
              </a:r>
            </a:p>
          </p:txBody>
        </p:sp>
        <p:sp>
          <p:nvSpPr>
            <p:cNvPr id="16402" name="Oval 18"/>
            <p:cNvSpPr>
              <a:spLocks noChangeArrowheads="1"/>
            </p:cNvSpPr>
            <p:nvPr/>
          </p:nvSpPr>
          <p:spPr bwMode="auto">
            <a:xfrm>
              <a:off x="3744" y="2016"/>
              <a:ext cx="816" cy="816"/>
            </a:xfrm>
            <a:prstGeom prst="ellipse">
              <a:avLst/>
            </a:prstGeom>
            <a:solidFill>
              <a:srgbClr val="99CC00"/>
            </a:solidFill>
            <a:ln w="9525">
              <a:solidFill>
                <a:schemeClr val="tx1"/>
              </a:solidFill>
              <a:round/>
              <a:headEnd/>
              <a:tailEnd/>
            </a:ln>
            <a:effectLst/>
          </p:spPr>
          <p:txBody>
            <a:bodyPr wrap="none" anchor="ctr"/>
            <a:lstStyle/>
            <a:p>
              <a:pPr algn="ctr"/>
              <a:r>
                <a:rPr lang="en-US"/>
                <a:t>Think/</a:t>
              </a:r>
              <a:br>
                <a:rPr lang="en-US"/>
              </a:br>
              <a:r>
                <a:rPr lang="en-US"/>
                <a:t>Analyze</a:t>
              </a:r>
            </a:p>
          </p:txBody>
        </p:sp>
      </p:grpSp>
      <p:cxnSp>
        <p:nvCxnSpPr>
          <p:cNvPr id="16403" name="AutoShape 19"/>
          <p:cNvCxnSpPr>
            <a:cxnSpLocks noChangeShapeType="1"/>
            <a:endCxn id="16402" idx="0"/>
          </p:cNvCxnSpPr>
          <p:nvPr/>
        </p:nvCxnSpPr>
        <p:spPr bwMode="auto">
          <a:xfrm>
            <a:off x="5105400" y="1981200"/>
            <a:ext cx="1485900" cy="1219200"/>
          </a:xfrm>
          <a:prstGeom prst="curvedConnector2">
            <a:avLst/>
          </a:prstGeom>
          <a:noFill/>
          <a:ln w="76200">
            <a:solidFill>
              <a:schemeClr val="accent2"/>
            </a:solidFill>
            <a:round/>
            <a:headEnd/>
            <a:tailEnd/>
          </a:ln>
          <a:effectLst/>
        </p:spPr>
      </p:cxnSp>
      <p:cxnSp>
        <p:nvCxnSpPr>
          <p:cNvPr id="16405" name="AutoShape 21"/>
          <p:cNvCxnSpPr>
            <a:cxnSpLocks noChangeShapeType="1"/>
          </p:cNvCxnSpPr>
          <p:nvPr/>
        </p:nvCxnSpPr>
        <p:spPr bwMode="auto">
          <a:xfrm rot="5400000">
            <a:off x="5276850" y="4362450"/>
            <a:ext cx="1219200" cy="1485900"/>
          </a:xfrm>
          <a:prstGeom prst="curvedConnector2">
            <a:avLst/>
          </a:prstGeom>
          <a:noFill/>
          <a:ln w="76200">
            <a:solidFill>
              <a:srgbClr val="669900"/>
            </a:solidFill>
            <a:round/>
            <a:headEnd/>
            <a:tailEnd/>
          </a:ln>
          <a:effectLst/>
        </p:spPr>
      </p:cxnSp>
      <p:cxnSp>
        <p:nvCxnSpPr>
          <p:cNvPr id="16407" name="AutoShape 23"/>
          <p:cNvCxnSpPr>
            <a:cxnSpLocks noChangeShapeType="1"/>
          </p:cNvCxnSpPr>
          <p:nvPr/>
        </p:nvCxnSpPr>
        <p:spPr bwMode="auto">
          <a:xfrm rot="10800000">
            <a:off x="2552700" y="4419600"/>
            <a:ext cx="1409700" cy="1295400"/>
          </a:xfrm>
          <a:prstGeom prst="curvedConnector2">
            <a:avLst/>
          </a:prstGeom>
          <a:noFill/>
          <a:ln w="76200">
            <a:solidFill>
              <a:srgbClr val="9999FF"/>
            </a:solidFill>
            <a:round/>
            <a:headEnd/>
            <a:tailEnd/>
          </a:ln>
          <a:effectLst/>
        </p:spPr>
      </p:cxnSp>
      <p:cxnSp>
        <p:nvCxnSpPr>
          <p:cNvPr id="16410" name="AutoShape 26"/>
          <p:cNvCxnSpPr>
            <a:cxnSpLocks noChangeShapeType="1"/>
          </p:cNvCxnSpPr>
          <p:nvPr/>
        </p:nvCxnSpPr>
        <p:spPr bwMode="auto">
          <a:xfrm rot="16200000">
            <a:off x="2609850" y="1847850"/>
            <a:ext cx="1219200" cy="1485900"/>
          </a:xfrm>
          <a:prstGeom prst="curvedConnector2">
            <a:avLst/>
          </a:prstGeom>
          <a:noFill/>
          <a:ln w="76200">
            <a:solidFill>
              <a:srgbClr val="99CCFF"/>
            </a:solidFill>
            <a:round/>
            <a:headEnd/>
            <a:tailEnd/>
          </a:ln>
          <a:effectLst/>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762000" y="3276600"/>
            <a:ext cx="5562600" cy="609600"/>
          </a:xfrm>
          <a:prstGeom prst="rect">
            <a:avLst/>
          </a:prstGeom>
          <a:solidFill>
            <a:srgbClr val="EEB5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 name="Title 1"/>
          <p:cNvSpPr>
            <a:spLocks noGrp="1"/>
          </p:cNvSpPr>
          <p:nvPr>
            <p:ph type="title"/>
          </p:nvPr>
        </p:nvSpPr>
        <p:spPr>
          <a:xfrm>
            <a:off x="0" y="304800"/>
            <a:ext cx="9144000" cy="1066800"/>
          </a:xfrm>
        </p:spPr>
        <p:txBody>
          <a:bodyPr>
            <a:normAutofit fontScale="90000"/>
          </a:bodyPr>
          <a:lstStyle/>
          <a:p>
            <a:r>
              <a:rPr lang="en-US" sz="3800" dirty="0" smtClean="0"/>
              <a:t>Reflective self assessment of class participation</a:t>
            </a:r>
            <a:endParaRPr lang="en-US" sz="3800" dirty="0"/>
          </a:p>
        </p:txBody>
      </p:sp>
      <p:sp>
        <p:nvSpPr>
          <p:cNvPr id="3" name="Content Placeholder 2"/>
          <p:cNvSpPr>
            <a:spLocks noGrp="1"/>
          </p:cNvSpPr>
          <p:nvPr>
            <p:ph idx="1"/>
          </p:nvPr>
        </p:nvSpPr>
        <p:spPr>
          <a:xfrm>
            <a:off x="990600" y="1524000"/>
            <a:ext cx="8991600" cy="5334000"/>
          </a:xfrm>
        </p:spPr>
        <p:txBody>
          <a:bodyPr/>
          <a:lstStyle/>
          <a:p>
            <a:pPr marL="514350" indent="-514350">
              <a:buFont typeface="+mj-lt"/>
              <a:buAutoNum type="arabicPeriod"/>
            </a:pPr>
            <a:r>
              <a:rPr lang="en-US" dirty="0" smtClean="0"/>
              <a:t>Self assessment</a:t>
            </a:r>
          </a:p>
          <a:p>
            <a:pPr marL="514350" indent="-514350">
              <a:buFont typeface="+mj-lt"/>
              <a:buAutoNum type="arabicPeriod"/>
            </a:pPr>
            <a:r>
              <a:rPr lang="en-US" dirty="0" smtClean="0"/>
              <a:t>Goal setting</a:t>
            </a:r>
          </a:p>
          <a:p>
            <a:pPr marL="514350" indent="-514350">
              <a:buFont typeface="+mj-lt"/>
              <a:buAutoNum type="arabicPeriod"/>
            </a:pPr>
            <a:r>
              <a:rPr lang="en-US" dirty="0" smtClean="0"/>
              <a:t>Continuous evaluation</a:t>
            </a:r>
          </a:p>
          <a:p>
            <a:pPr marL="514350" indent="-514350">
              <a:buFont typeface="+mj-lt"/>
              <a:buAutoNum type="arabicPeriod"/>
            </a:pPr>
            <a:r>
              <a:rPr lang="en-US" dirty="0" smtClean="0"/>
              <a:t>Mid-term review</a:t>
            </a:r>
          </a:p>
          <a:p>
            <a:pPr marL="514350" indent="-514350">
              <a:buFont typeface="+mj-lt"/>
              <a:buAutoNum type="arabicPeriod"/>
            </a:pPr>
            <a:r>
              <a:rPr lang="en-US" dirty="0" smtClean="0"/>
              <a:t>Final evaluation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marL="514350" indent="-514350"/>
            <a:r>
              <a:rPr lang="en-US" sz="3600" dirty="0" smtClean="0"/>
              <a:t>Mid-term review</a:t>
            </a:r>
            <a:br>
              <a:rPr lang="en-US" sz="3600" dirty="0" smtClean="0"/>
            </a:br>
            <a:r>
              <a:rPr lang="en-US" dirty="0" smtClean="0"/>
              <a:t/>
            </a:r>
            <a:br>
              <a:rPr lang="en-US" dirty="0" smtClean="0"/>
            </a:br>
            <a:endParaRPr lang="en-US" dirty="0"/>
          </a:p>
        </p:txBody>
      </p:sp>
      <p:sp>
        <p:nvSpPr>
          <p:cNvPr id="3" name="Content Placeholder 2"/>
          <p:cNvSpPr>
            <a:spLocks noGrp="1"/>
          </p:cNvSpPr>
          <p:nvPr>
            <p:ph idx="1"/>
          </p:nvPr>
        </p:nvSpPr>
        <p:spPr>
          <a:xfrm>
            <a:off x="381000" y="1219200"/>
            <a:ext cx="8229600" cy="4525963"/>
          </a:xfrm>
        </p:spPr>
        <p:txBody>
          <a:bodyPr/>
          <a:lstStyle/>
          <a:p>
            <a:r>
              <a:rPr lang="en-US" dirty="0" smtClean="0"/>
              <a:t>At mid-term, review goals and progress toward goals.</a:t>
            </a:r>
          </a:p>
          <a:p>
            <a:pPr lvl="1"/>
            <a:r>
              <a:rPr lang="en-US" dirty="0" smtClean="0"/>
              <a:t>One page review of progress toward goals, identification of facilitators/barriers to accomplishment of goals.</a:t>
            </a:r>
          </a:p>
          <a:p>
            <a:pPr lvl="1"/>
            <a:r>
              <a:rPr lang="en-US" dirty="0" smtClean="0"/>
              <a:t>Review of past term using problem solving process.</a:t>
            </a:r>
          </a:p>
          <a:p>
            <a:pPr lvl="1"/>
            <a:r>
              <a:rPr lang="en-US" dirty="0" smtClean="0"/>
              <a:t>New goals/ action steps?</a:t>
            </a:r>
          </a:p>
          <a:p>
            <a:r>
              <a:rPr lang="en-US" dirty="0" smtClean="0"/>
              <a:t>Faculty provides feedback.</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sz="3600" dirty="0" smtClean="0"/>
              <a:t>Mid-term review</a:t>
            </a:r>
            <a:br>
              <a:rPr lang="en-US" sz="3600"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In class:</a:t>
            </a:r>
          </a:p>
          <a:p>
            <a:pPr lvl="1"/>
            <a:r>
              <a:rPr lang="en-US" dirty="0" smtClean="0"/>
              <a:t>Students come prepared with each goal, action steps, facilitators and barriers, how overcame.</a:t>
            </a:r>
          </a:p>
          <a:p>
            <a:pPr lvl="1"/>
            <a:r>
              <a:rPr lang="en-US" dirty="0" smtClean="0"/>
              <a:t>Students post one barrier having difficulty overcoming written on newsprint.</a:t>
            </a:r>
          </a:p>
          <a:p>
            <a:pPr lvl="1"/>
            <a:r>
              <a:rPr lang="en-US" dirty="0" smtClean="0"/>
              <a:t>In small groups, students roam to each newsprint and write suggestions/action steps.</a:t>
            </a:r>
          </a:p>
          <a:p>
            <a:r>
              <a:rPr lang="en-US" dirty="0" smtClean="0"/>
              <a:t>On Blackboard:  </a:t>
            </a:r>
          </a:p>
          <a:p>
            <a:pPr lvl="1"/>
            <a:r>
              <a:rPr lang="en-US" dirty="0" smtClean="0"/>
              <a:t>Students post on discussion board.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762000" y="3886200"/>
            <a:ext cx="5562600" cy="609600"/>
          </a:xfrm>
          <a:prstGeom prst="rect">
            <a:avLst/>
          </a:prstGeom>
          <a:solidFill>
            <a:srgbClr val="EEB5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 name="Title 1"/>
          <p:cNvSpPr>
            <a:spLocks noGrp="1"/>
          </p:cNvSpPr>
          <p:nvPr>
            <p:ph type="title"/>
          </p:nvPr>
        </p:nvSpPr>
        <p:spPr>
          <a:xfrm>
            <a:off x="0" y="304800"/>
            <a:ext cx="9144000" cy="1066800"/>
          </a:xfrm>
        </p:spPr>
        <p:txBody>
          <a:bodyPr>
            <a:normAutofit fontScale="90000"/>
          </a:bodyPr>
          <a:lstStyle/>
          <a:p>
            <a:r>
              <a:rPr lang="en-US" sz="3800" dirty="0" smtClean="0"/>
              <a:t>Reflective self assessment of class participation</a:t>
            </a:r>
            <a:endParaRPr lang="en-US" sz="3800" dirty="0"/>
          </a:p>
        </p:txBody>
      </p:sp>
      <p:sp>
        <p:nvSpPr>
          <p:cNvPr id="3" name="Content Placeholder 2"/>
          <p:cNvSpPr>
            <a:spLocks noGrp="1"/>
          </p:cNvSpPr>
          <p:nvPr>
            <p:ph idx="1"/>
          </p:nvPr>
        </p:nvSpPr>
        <p:spPr>
          <a:xfrm>
            <a:off x="990600" y="1524000"/>
            <a:ext cx="8991600" cy="5334000"/>
          </a:xfrm>
        </p:spPr>
        <p:txBody>
          <a:bodyPr/>
          <a:lstStyle/>
          <a:p>
            <a:pPr marL="514350" indent="-514350">
              <a:buFont typeface="+mj-lt"/>
              <a:buAutoNum type="arabicPeriod"/>
            </a:pPr>
            <a:r>
              <a:rPr lang="en-US" dirty="0" smtClean="0"/>
              <a:t>Self assessment</a:t>
            </a:r>
          </a:p>
          <a:p>
            <a:pPr marL="514350" indent="-514350">
              <a:buFont typeface="+mj-lt"/>
              <a:buAutoNum type="arabicPeriod"/>
            </a:pPr>
            <a:r>
              <a:rPr lang="en-US" dirty="0" smtClean="0"/>
              <a:t>Goal setting</a:t>
            </a:r>
          </a:p>
          <a:p>
            <a:pPr marL="514350" indent="-514350">
              <a:buFont typeface="+mj-lt"/>
              <a:buAutoNum type="arabicPeriod"/>
            </a:pPr>
            <a:r>
              <a:rPr lang="en-US" dirty="0" smtClean="0"/>
              <a:t>Continuous evaluation</a:t>
            </a:r>
          </a:p>
          <a:p>
            <a:pPr marL="514350" indent="-514350">
              <a:buFont typeface="+mj-lt"/>
              <a:buAutoNum type="arabicPeriod"/>
            </a:pPr>
            <a:r>
              <a:rPr lang="en-US" dirty="0" smtClean="0"/>
              <a:t>Mid-term review</a:t>
            </a:r>
          </a:p>
          <a:p>
            <a:pPr marL="514350" indent="-514350">
              <a:buFont typeface="+mj-lt"/>
              <a:buAutoNum type="arabicPeriod"/>
            </a:pPr>
            <a:r>
              <a:rPr lang="en-US" dirty="0" smtClean="0"/>
              <a:t>Final evaluation</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marL="514350" indent="-514350"/>
            <a:r>
              <a:rPr lang="en-US" sz="3600" dirty="0" smtClean="0"/>
              <a:t>Final review</a:t>
            </a:r>
            <a:br>
              <a:rPr lang="en-US" sz="3600"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Short paper:</a:t>
            </a:r>
          </a:p>
          <a:p>
            <a:r>
              <a:rPr lang="en-US" dirty="0" smtClean="0"/>
              <a:t>Review of progress toward goals.   </a:t>
            </a:r>
          </a:p>
          <a:p>
            <a:r>
              <a:rPr lang="en-US" dirty="0" smtClean="0"/>
              <a:t>Based on your progress, what grade would you expect?</a:t>
            </a:r>
          </a:p>
          <a:p>
            <a:r>
              <a:rPr lang="en-US" dirty="0" smtClean="0"/>
              <a:t>Provide evidence/support from journal.</a:t>
            </a:r>
          </a:p>
          <a:p>
            <a:r>
              <a:rPr lang="en-US" dirty="0" smtClean="0"/>
              <a:t>Consider retaking self assessment.</a:t>
            </a:r>
          </a:p>
          <a:p>
            <a:r>
              <a:rPr lang="en-US" dirty="0" smtClean="0"/>
              <a:t>Goals for future classes/groups?</a:t>
            </a:r>
            <a:br>
              <a:rPr lang="en-US" dirty="0" smtClean="0"/>
            </a:b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Student self assessment of class participation:  Next Steps</a:t>
            </a:r>
            <a:endParaRPr lang="en-US" sz="4000" dirty="0"/>
          </a:p>
        </p:txBody>
      </p:sp>
      <p:sp>
        <p:nvSpPr>
          <p:cNvPr id="3" name="Content Placeholder 2"/>
          <p:cNvSpPr>
            <a:spLocks noGrp="1"/>
          </p:cNvSpPr>
          <p:nvPr>
            <p:ph idx="1"/>
          </p:nvPr>
        </p:nvSpPr>
        <p:spPr/>
        <p:txBody>
          <a:bodyPr/>
          <a:lstStyle/>
          <a:p>
            <a:r>
              <a:rPr lang="en-US" dirty="0" smtClean="0"/>
              <a:t>Pilot across SSW curriculum</a:t>
            </a:r>
          </a:p>
          <a:p>
            <a:pPr lvl="1"/>
            <a:r>
              <a:rPr lang="en-US" dirty="0" smtClean="0"/>
              <a:t>When employ in </a:t>
            </a:r>
            <a:r>
              <a:rPr lang="en-US" dirty="0" err="1" smtClean="0"/>
              <a:t>cirriculum</a:t>
            </a:r>
            <a:r>
              <a:rPr lang="en-US" dirty="0" smtClean="0"/>
              <a:t>?</a:t>
            </a:r>
          </a:p>
          <a:p>
            <a:pPr lvl="1"/>
            <a:r>
              <a:rPr lang="en-US" dirty="0" smtClean="0"/>
              <a:t>How tailor based on specific course/type of course?</a:t>
            </a:r>
          </a:p>
          <a:p>
            <a:pPr lvl="1"/>
            <a:r>
              <a:rPr lang="en-US" dirty="0" smtClean="0"/>
              <a:t>Tool refinement</a:t>
            </a:r>
          </a:p>
          <a:p>
            <a:r>
              <a:rPr lang="en-US" dirty="0" smtClean="0"/>
              <a:t>How use within other teaching tools?</a:t>
            </a:r>
          </a:p>
          <a:p>
            <a:pPr lvl="1"/>
            <a:r>
              <a:rPr lang="en-US" dirty="0" smtClean="0"/>
              <a:t>Peer assessment</a:t>
            </a:r>
          </a:p>
          <a:p>
            <a:r>
              <a:rPr lang="en-US" dirty="0" smtClean="0"/>
              <a:t>Evaluation</a:t>
            </a:r>
          </a:p>
          <a:p>
            <a:pPr lvl="1"/>
            <a:r>
              <a:rPr lang="en-US" dirty="0" smtClean="0"/>
              <a:t>Evaluate related to student satisfaction</a:t>
            </a:r>
          </a:p>
          <a:p>
            <a:pPr lvl="1"/>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lstStyle/>
          <a:p>
            <a:r>
              <a:rPr lang="en-US" sz="3600" b="1" dirty="0" smtClean="0"/>
              <a:t>Student self assessment of class participation:  </a:t>
            </a:r>
            <a:r>
              <a:rPr lang="en-US" sz="4000" b="1" dirty="0" smtClean="0"/>
              <a:t>Goal setting</a:t>
            </a:r>
            <a:endParaRPr lang="en-US" sz="4000" dirty="0"/>
          </a:p>
        </p:txBody>
      </p:sp>
      <p:pic>
        <p:nvPicPr>
          <p:cNvPr id="4" name="Content Placeholder 3">
            <a:hlinkClick r:id="rId3"/>
          </p:cNvPr>
          <p:cNvPicPr>
            <a:picLocks noGrp="1"/>
          </p:cNvPicPr>
          <p:nvPr>
            <p:ph idx="1"/>
          </p:nvPr>
        </p:nvPicPr>
        <p:blipFill>
          <a:blip r:embed="rId4" cstate="print">
            <a:extLst>
              <a:ext uri="{28A0092B-C50C-407E-A947-70E740481C1C}">
                <a14:useLocalDpi xmlns="" xmlns:wpc="http://schemas.microsoft.com/office/word/2010/wordprocessingCanvas" xmlns:mo="http://schemas.microsoft.com/office/mac/office/2008/main" xmlns:mc="http://schemas.openxmlformats.org/markup-compatibility/2006" xmlns:mv="urn:schemas-microsoft-com:mac:vml"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0" y="2667000"/>
            <a:ext cx="9144000" cy="3886200"/>
          </a:xfrm>
          <a:prstGeom prst="rect">
            <a:avLst/>
          </a:prstGeom>
          <a:noFill/>
          <a:ln>
            <a:noFill/>
          </a:ln>
        </p:spPr>
      </p:pic>
      <p:sp>
        <p:nvSpPr>
          <p:cNvPr id="5" name="TextBox 4"/>
          <p:cNvSpPr txBox="1"/>
          <p:nvPr/>
        </p:nvSpPr>
        <p:spPr>
          <a:xfrm>
            <a:off x="685800" y="1905000"/>
            <a:ext cx="7772400" cy="646331"/>
          </a:xfrm>
          <a:prstGeom prst="rect">
            <a:avLst/>
          </a:prstGeom>
          <a:noFill/>
        </p:spPr>
        <p:txBody>
          <a:bodyPr wrap="square" rtlCol="0">
            <a:spAutoFit/>
          </a:bodyPr>
          <a:lstStyle/>
          <a:p>
            <a:pPr algn="ctr"/>
            <a:r>
              <a:rPr lang="en-US" sz="3600" dirty="0" smtClean="0"/>
              <a:t>Stages of Change</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4000" dirty="0" smtClean="0"/>
              <a:t>Class Participation:  Toward a Definition</a:t>
            </a:r>
            <a:endParaRPr lang="en-US" sz="4000" dirty="0"/>
          </a:p>
        </p:txBody>
      </p:sp>
      <p:sp>
        <p:nvSpPr>
          <p:cNvPr id="3" name="Content Placeholder 2"/>
          <p:cNvSpPr>
            <a:spLocks noGrp="1"/>
          </p:cNvSpPr>
          <p:nvPr>
            <p:ph idx="1"/>
          </p:nvPr>
        </p:nvSpPr>
        <p:spPr>
          <a:xfrm>
            <a:off x="0" y="914400"/>
            <a:ext cx="8763000" cy="5105400"/>
          </a:xfrm>
        </p:spPr>
        <p:txBody>
          <a:bodyPr/>
          <a:lstStyle/>
          <a:p>
            <a:r>
              <a:rPr lang="en-US" dirty="0" smtClean="0"/>
              <a:t>Depends on class size, content area, instructor preferences, etc.  Various models.</a:t>
            </a:r>
          </a:p>
          <a:p>
            <a:r>
              <a:rPr lang="en-US" dirty="0" smtClean="0"/>
              <a:t>In general, class participation is when</a:t>
            </a:r>
          </a:p>
          <a:p>
            <a:pPr lvl="1"/>
            <a:r>
              <a:rPr lang="en-US" dirty="0" smtClean="0"/>
              <a:t>Students are engaged in material and class activities (not just awake)</a:t>
            </a:r>
          </a:p>
          <a:p>
            <a:pPr lvl="1"/>
            <a:r>
              <a:rPr lang="en-US" dirty="0" smtClean="0"/>
              <a:t>Students actively and collaboratively engaged with each other &amp; instructor in learning/experience of course material</a:t>
            </a:r>
          </a:p>
          <a:p>
            <a:pPr lvl="1"/>
            <a:r>
              <a:rPr lang="en-US" dirty="0" smtClean="0"/>
              <a:t>Students are transformed from the classroom experience</a:t>
            </a:r>
          </a:p>
          <a:p>
            <a:pPr lvl="1">
              <a:buNone/>
            </a:pPr>
            <a:r>
              <a:rPr lang="en-US" dirty="0" smtClean="0"/>
              <a:t>What else?  How do you define “transformed” in this context?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But, how do we incent students to participate?</a:t>
            </a:r>
            <a:endParaRPr lang="en-US" sz="4000" dirty="0"/>
          </a:p>
        </p:txBody>
      </p:sp>
      <p:sp>
        <p:nvSpPr>
          <p:cNvPr id="3" name="Content Placeholder 2"/>
          <p:cNvSpPr>
            <a:spLocks noGrp="1"/>
          </p:cNvSpPr>
          <p:nvPr>
            <p:ph idx="1"/>
          </p:nvPr>
        </p:nvSpPr>
        <p:spPr>
          <a:xfrm>
            <a:off x="0" y="1600200"/>
            <a:ext cx="8991600" cy="4572000"/>
          </a:xfrm>
        </p:spPr>
        <p:txBody>
          <a:bodyPr/>
          <a:lstStyle/>
          <a:p>
            <a:r>
              <a:rPr lang="en-US" dirty="0" smtClean="0"/>
              <a:t>Motivate students:  explain why class participation important</a:t>
            </a:r>
          </a:p>
          <a:p>
            <a:r>
              <a:rPr lang="en-US" dirty="0" smtClean="0"/>
              <a:t>Atmosphere:  get to know students, build rapport, icebreakers, small group work</a:t>
            </a:r>
          </a:p>
          <a:p>
            <a:r>
              <a:rPr lang="en-US" dirty="0" smtClean="0"/>
              <a:t>Environment:  seating arrangement</a:t>
            </a:r>
          </a:p>
          <a:p>
            <a:r>
              <a:rPr lang="en-US" dirty="0" smtClean="0"/>
              <a:t>Activities:  assign discussion roles, poker chips for speaking</a:t>
            </a:r>
          </a:p>
          <a:p>
            <a:r>
              <a:rPr lang="en-US" dirty="0" smtClean="0"/>
              <a:t>Class participation as part of grade (Students</a:t>
            </a:r>
          </a:p>
          <a:p>
            <a:pPr>
              <a:buNone/>
            </a:pPr>
            <a:r>
              <a:rPr lang="en-US" dirty="0" smtClean="0"/>
              <a:t>	 tend to what is graded) </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066800"/>
          </a:xfrm>
        </p:spPr>
        <p:txBody>
          <a:bodyPr>
            <a:normAutofit/>
          </a:bodyPr>
          <a:lstStyle/>
          <a:p>
            <a:r>
              <a:rPr lang="en-US" dirty="0" smtClean="0"/>
              <a:t>Grading is rife with challenges…</a:t>
            </a:r>
            <a:endParaRPr lang="en-US" dirty="0"/>
          </a:p>
        </p:txBody>
      </p:sp>
      <p:sp>
        <p:nvSpPr>
          <p:cNvPr id="3" name="Content Placeholder 2"/>
          <p:cNvSpPr>
            <a:spLocks noGrp="1"/>
          </p:cNvSpPr>
          <p:nvPr>
            <p:ph idx="1"/>
          </p:nvPr>
        </p:nvSpPr>
        <p:spPr>
          <a:xfrm>
            <a:off x="381000" y="1295400"/>
            <a:ext cx="8229600" cy="4525963"/>
          </a:xfrm>
        </p:spPr>
        <p:txBody>
          <a:bodyPr>
            <a:normAutofit fontScale="92500" lnSpcReduction="20000"/>
          </a:bodyPr>
          <a:lstStyle/>
          <a:p>
            <a:r>
              <a:rPr lang="en-US" dirty="0" smtClean="0"/>
              <a:t>Criteria </a:t>
            </a:r>
            <a:r>
              <a:rPr lang="en-US" dirty="0" smtClean="0"/>
              <a:t>often not clear and difficult to objectify</a:t>
            </a:r>
          </a:p>
          <a:p>
            <a:r>
              <a:rPr lang="en-US" dirty="0" smtClean="0"/>
              <a:t>Hard to justify if student challenges</a:t>
            </a:r>
          </a:p>
          <a:p>
            <a:r>
              <a:rPr lang="en-US" dirty="0" smtClean="0"/>
              <a:t>Instruction rarely given on where and how to improve</a:t>
            </a:r>
          </a:p>
          <a:p>
            <a:r>
              <a:rPr lang="en-US" dirty="0" smtClean="0"/>
              <a:t>Often used as  ‘fudge factor’</a:t>
            </a:r>
          </a:p>
          <a:p>
            <a:r>
              <a:rPr lang="en-US" dirty="0" smtClean="0"/>
              <a:t>Based on student personality (shy or introverted)?</a:t>
            </a:r>
          </a:p>
          <a:p>
            <a:r>
              <a:rPr lang="en-US" dirty="0" smtClean="0"/>
              <a:t>Record keeping</a:t>
            </a:r>
          </a:p>
          <a:p>
            <a:r>
              <a:rPr lang="en-US" dirty="0" smtClean="0"/>
              <a:t>Students start at different places and have different goals</a:t>
            </a:r>
          </a:p>
          <a:p>
            <a:r>
              <a:rPr lang="en-US" dirty="0" smtClean="0"/>
              <a:t>Imposed by instructor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t>
            </a: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If class participation is an important part of academic and professional development, how do we develop this with students?</a:t>
            </a:r>
          </a:p>
          <a:p>
            <a:r>
              <a:rPr lang="en-US" dirty="0" smtClean="0"/>
              <a:t>How </a:t>
            </a:r>
            <a:r>
              <a:rPr lang="en-US" dirty="0" smtClean="0"/>
              <a:t>do we incent students to participate in such a way that is congruent with transformative education?</a:t>
            </a:r>
          </a:p>
          <a:p>
            <a:r>
              <a:rPr lang="en-US" dirty="0" smtClean="0"/>
              <a:t>How </a:t>
            </a:r>
            <a:r>
              <a:rPr lang="en-US" dirty="0" smtClean="0"/>
              <a:t>do we communicate that both instructor and student have roles in the class environment?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066800"/>
          </a:xfrm>
        </p:spPr>
        <p:txBody>
          <a:bodyPr>
            <a:normAutofit fontScale="90000"/>
          </a:bodyPr>
          <a:lstStyle/>
          <a:p>
            <a:r>
              <a:rPr lang="en-US" sz="3800" dirty="0" smtClean="0"/>
              <a:t>Reflective self assessment of class participation</a:t>
            </a:r>
            <a:endParaRPr lang="en-US" sz="3800" dirty="0"/>
          </a:p>
        </p:txBody>
      </p:sp>
      <p:sp>
        <p:nvSpPr>
          <p:cNvPr id="3" name="Content Placeholder 2"/>
          <p:cNvSpPr>
            <a:spLocks noGrp="1"/>
          </p:cNvSpPr>
          <p:nvPr>
            <p:ph idx="1"/>
          </p:nvPr>
        </p:nvSpPr>
        <p:spPr>
          <a:xfrm>
            <a:off x="685800" y="1524000"/>
            <a:ext cx="8991600" cy="5334000"/>
          </a:xfrm>
        </p:spPr>
        <p:txBody>
          <a:bodyPr/>
          <a:lstStyle/>
          <a:p>
            <a:pPr marL="514350" indent="-514350">
              <a:buFont typeface="+mj-lt"/>
              <a:buAutoNum type="arabicPeriod"/>
            </a:pPr>
            <a:r>
              <a:rPr lang="en-US" dirty="0" smtClean="0"/>
              <a:t>Self assessment</a:t>
            </a:r>
          </a:p>
          <a:p>
            <a:pPr marL="514350" indent="-514350">
              <a:buFont typeface="+mj-lt"/>
              <a:buAutoNum type="arabicPeriod"/>
            </a:pPr>
            <a:r>
              <a:rPr lang="en-US" dirty="0" smtClean="0"/>
              <a:t>Goal setting</a:t>
            </a:r>
          </a:p>
          <a:p>
            <a:pPr marL="514350" indent="-514350">
              <a:buFont typeface="+mj-lt"/>
              <a:buAutoNum type="arabicPeriod"/>
            </a:pPr>
            <a:r>
              <a:rPr lang="en-US" dirty="0" smtClean="0"/>
              <a:t>Continuous evaluation</a:t>
            </a:r>
          </a:p>
          <a:p>
            <a:pPr marL="514350" indent="-514350">
              <a:buFont typeface="+mj-lt"/>
              <a:buAutoNum type="arabicPeriod"/>
            </a:pPr>
            <a:r>
              <a:rPr lang="en-US" dirty="0" smtClean="0"/>
              <a:t>Mid-term review</a:t>
            </a:r>
          </a:p>
          <a:p>
            <a:pPr marL="514350" indent="-514350">
              <a:buFont typeface="+mj-lt"/>
              <a:buAutoNum type="arabicPeriod"/>
            </a:pPr>
            <a:r>
              <a:rPr lang="en-US" dirty="0" smtClean="0"/>
              <a:t>Final evaluation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914400" y="1524000"/>
            <a:ext cx="5486400" cy="609600"/>
          </a:xfrm>
          <a:prstGeom prst="rect">
            <a:avLst/>
          </a:prstGeom>
          <a:solidFill>
            <a:srgbClr val="EEB5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2" name="Title 1"/>
          <p:cNvSpPr>
            <a:spLocks noGrp="1"/>
          </p:cNvSpPr>
          <p:nvPr>
            <p:ph type="title"/>
          </p:nvPr>
        </p:nvSpPr>
        <p:spPr>
          <a:xfrm>
            <a:off x="0" y="304800"/>
            <a:ext cx="9144000" cy="1066800"/>
          </a:xfrm>
        </p:spPr>
        <p:txBody>
          <a:bodyPr>
            <a:normAutofit fontScale="90000"/>
          </a:bodyPr>
          <a:lstStyle/>
          <a:p>
            <a:r>
              <a:rPr lang="en-US" sz="3800" dirty="0" smtClean="0"/>
              <a:t>Reflective self assessment of class participation</a:t>
            </a:r>
            <a:endParaRPr lang="en-US" sz="3800" dirty="0"/>
          </a:p>
        </p:txBody>
      </p:sp>
      <p:sp>
        <p:nvSpPr>
          <p:cNvPr id="3" name="Content Placeholder 2"/>
          <p:cNvSpPr>
            <a:spLocks noGrp="1"/>
          </p:cNvSpPr>
          <p:nvPr>
            <p:ph idx="1"/>
          </p:nvPr>
        </p:nvSpPr>
        <p:spPr>
          <a:xfrm>
            <a:off x="914400" y="1524000"/>
            <a:ext cx="8991600" cy="5334000"/>
          </a:xfrm>
        </p:spPr>
        <p:txBody>
          <a:bodyPr/>
          <a:lstStyle/>
          <a:p>
            <a:pPr marL="514350" indent="-514350">
              <a:buFont typeface="+mj-lt"/>
              <a:buAutoNum type="arabicPeriod"/>
            </a:pPr>
            <a:r>
              <a:rPr lang="en-US" dirty="0" smtClean="0"/>
              <a:t>Self assessment</a:t>
            </a:r>
          </a:p>
          <a:p>
            <a:pPr marL="514350" indent="-514350">
              <a:buFont typeface="+mj-lt"/>
              <a:buAutoNum type="arabicPeriod"/>
            </a:pPr>
            <a:r>
              <a:rPr lang="en-US" dirty="0" smtClean="0"/>
              <a:t>Goal setting</a:t>
            </a:r>
          </a:p>
          <a:p>
            <a:pPr marL="514350" indent="-514350">
              <a:buFont typeface="+mj-lt"/>
              <a:buAutoNum type="arabicPeriod"/>
            </a:pPr>
            <a:r>
              <a:rPr lang="en-US" dirty="0" smtClean="0"/>
              <a:t>Continuous evaluation</a:t>
            </a:r>
          </a:p>
          <a:p>
            <a:pPr marL="514350" indent="-514350">
              <a:buFont typeface="+mj-lt"/>
              <a:buAutoNum type="arabicPeriod"/>
            </a:pPr>
            <a:r>
              <a:rPr lang="en-US" dirty="0" smtClean="0"/>
              <a:t>Mid-term review</a:t>
            </a:r>
          </a:p>
          <a:p>
            <a:pPr marL="514350" indent="-514350">
              <a:buFont typeface="+mj-lt"/>
              <a:buAutoNum type="arabicPeriod"/>
            </a:pPr>
            <a:r>
              <a:rPr lang="en-US" dirty="0" smtClean="0"/>
              <a:t>Final evaluation</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assessment</a:t>
            </a:r>
            <a:endParaRPr lang="en-US" dirty="0"/>
          </a:p>
        </p:txBody>
      </p:sp>
      <p:sp>
        <p:nvSpPr>
          <p:cNvPr id="3" name="Content Placeholder 2"/>
          <p:cNvSpPr>
            <a:spLocks noGrp="1"/>
          </p:cNvSpPr>
          <p:nvPr>
            <p:ph idx="1"/>
          </p:nvPr>
        </p:nvSpPr>
        <p:spPr/>
        <p:txBody>
          <a:bodyPr/>
          <a:lstStyle/>
          <a:p>
            <a:pPr>
              <a:buNone/>
            </a:pPr>
            <a:r>
              <a:rPr lang="en-US" dirty="0" smtClean="0"/>
              <a:t>The ability </a:t>
            </a:r>
            <a:r>
              <a:rPr lang="en-US" dirty="0" smtClean="0"/>
              <a:t>to </a:t>
            </a:r>
            <a:r>
              <a:rPr lang="en-US" dirty="0" smtClean="0"/>
              <a:t>observe, analyze, and judge </a:t>
            </a:r>
            <a:r>
              <a:rPr lang="en-US" dirty="0" smtClean="0"/>
              <a:t>one’s own performance </a:t>
            </a:r>
            <a:r>
              <a:rPr lang="en-US" dirty="0" smtClean="0"/>
              <a:t>on the basis of </a:t>
            </a:r>
            <a:r>
              <a:rPr lang="en-US" dirty="0" smtClean="0"/>
              <a:t>some </a:t>
            </a:r>
            <a:r>
              <a:rPr lang="en-US" dirty="0" smtClean="0"/>
              <a:t>criteria and determine </a:t>
            </a:r>
            <a:r>
              <a:rPr lang="en-US" dirty="0" smtClean="0"/>
              <a:t>ways to improve </a:t>
            </a:r>
            <a:r>
              <a:rPr lang="en-US" dirty="0" smtClean="0"/>
              <a:t>it.</a:t>
            </a:r>
          </a:p>
          <a:p>
            <a:r>
              <a:rPr lang="en-US" dirty="0" smtClean="0"/>
              <a:t>Helps determine each student’s </a:t>
            </a:r>
            <a:r>
              <a:rPr lang="en-US" dirty="0" smtClean="0"/>
              <a:t>unique degree </a:t>
            </a:r>
            <a:r>
              <a:rPr lang="en-US" dirty="0" smtClean="0"/>
              <a:t>of success</a:t>
            </a:r>
          </a:p>
          <a:p>
            <a:r>
              <a:rPr lang="en-US" dirty="0" smtClean="0"/>
              <a:t>Essential for life long learning</a:t>
            </a:r>
          </a:p>
          <a:p>
            <a:r>
              <a:rPr lang="en-US" dirty="0" smtClean="0"/>
              <a:t>Reflection required for self assessment</a:t>
            </a:r>
            <a:endParaRPr lang="en-US"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669</TotalTime>
  <Words>1648</Words>
  <Application>Microsoft Office PowerPoint</Application>
  <PresentationFormat>On-screen Show (4:3)</PresentationFormat>
  <Paragraphs>253</Paragraphs>
  <Slides>29</Slides>
  <Notes>14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Blank Presentation</vt:lpstr>
      <vt:lpstr>Student Reflective Self-Evaluation of Class Participation</vt:lpstr>
      <vt:lpstr>Class participation*</vt:lpstr>
      <vt:lpstr>Class Participation:  Toward a Definition</vt:lpstr>
      <vt:lpstr>But, how do we incent students to participate?</vt:lpstr>
      <vt:lpstr>Grading is rife with challenges…</vt:lpstr>
      <vt:lpstr>So…</vt:lpstr>
      <vt:lpstr>Reflective self assessment of class participation</vt:lpstr>
      <vt:lpstr>Reflective self assessment of class participation</vt:lpstr>
      <vt:lpstr>Self assessment</vt:lpstr>
      <vt:lpstr>Self assessment </vt:lpstr>
      <vt:lpstr>Reflective self assessment of class participation</vt:lpstr>
      <vt:lpstr>Goal setting  </vt:lpstr>
      <vt:lpstr>Assessment on Blackboard</vt:lpstr>
      <vt:lpstr>Assessment on Blackboard</vt:lpstr>
      <vt:lpstr>Assessment on Blackboard</vt:lpstr>
      <vt:lpstr>Goal setting</vt:lpstr>
      <vt:lpstr>“I’m very talkative in class…”</vt:lpstr>
      <vt:lpstr>Reflective self assessment of class participation</vt:lpstr>
      <vt:lpstr>Continuous evaluation  </vt:lpstr>
      <vt:lpstr>Continuous evaluation:  Guided Questions</vt:lpstr>
      <vt:lpstr>Continuous Evaluation:   Problem solving strategy</vt:lpstr>
      <vt:lpstr>Ignatian Pedagogy, a style of teaching</vt:lpstr>
      <vt:lpstr>Reflective self assessment of class participation</vt:lpstr>
      <vt:lpstr>Mid-term review  </vt:lpstr>
      <vt:lpstr>Mid-term review  </vt:lpstr>
      <vt:lpstr>Reflective self assessment of class participation</vt:lpstr>
      <vt:lpstr>Final review  </vt:lpstr>
      <vt:lpstr>Student self assessment of class participation:  Next Steps</vt:lpstr>
      <vt:lpstr>Student self assessment of class participation:  Goal setting</vt:lpstr>
    </vt:vector>
  </TitlesOfParts>
  <Company>Loyola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Jung</dc:creator>
  <cp:lastModifiedBy>Information Technology Services</cp:lastModifiedBy>
  <cp:revision>65</cp:revision>
  <dcterms:created xsi:type="dcterms:W3CDTF">2006-02-23T14:44:27Z</dcterms:created>
  <dcterms:modified xsi:type="dcterms:W3CDTF">2012-01-26T17:15:05Z</dcterms:modified>
</cp:coreProperties>
</file>